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845" r:id="rId2"/>
    <p:sldMasterId id="2147483850" r:id="rId3"/>
  </p:sldMasterIdLst>
  <p:notesMasterIdLst>
    <p:notesMasterId r:id="rId28"/>
  </p:notesMasterIdLst>
  <p:handoutMasterIdLst>
    <p:handoutMasterId r:id="rId29"/>
  </p:handoutMasterIdLst>
  <p:sldIdLst>
    <p:sldId id="259" r:id="rId4"/>
    <p:sldId id="262" r:id="rId5"/>
    <p:sldId id="263" r:id="rId6"/>
    <p:sldId id="266" r:id="rId7"/>
    <p:sldId id="269" r:id="rId8"/>
    <p:sldId id="270" r:id="rId9"/>
    <p:sldId id="272" r:id="rId10"/>
    <p:sldId id="273" r:id="rId11"/>
    <p:sldId id="274" r:id="rId12"/>
    <p:sldId id="276" r:id="rId13"/>
    <p:sldId id="275" r:id="rId14"/>
    <p:sldId id="277" r:id="rId15"/>
    <p:sldId id="279" r:id="rId16"/>
    <p:sldId id="282" r:id="rId17"/>
    <p:sldId id="283" r:id="rId18"/>
    <p:sldId id="294" r:id="rId19"/>
    <p:sldId id="312" r:id="rId20"/>
    <p:sldId id="313" r:id="rId21"/>
    <p:sldId id="518" r:id="rId22"/>
    <p:sldId id="315" r:id="rId23"/>
    <p:sldId id="319" r:id="rId24"/>
    <p:sldId id="351" r:id="rId25"/>
    <p:sldId id="352" r:id="rId26"/>
    <p:sldId id="261" r:id="rId27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Geneva"/>
        <a:cs typeface="Geneva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Geneva"/>
        <a:cs typeface="Geneva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Geneva"/>
        <a:cs typeface="Geneva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Geneva"/>
        <a:cs typeface="Geneva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Geneva"/>
        <a:cs typeface="Geneva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Geneva"/>
        <a:cs typeface="Geneva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Geneva"/>
        <a:cs typeface="Geneva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Geneva"/>
        <a:cs typeface="Geneva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Geneva"/>
        <a:cs typeface="Geneva"/>
      </a:defRPr>
    </a:lvl9pPr>
  </p:defaultTextStyle>
  <p:extLst>
    <p:ext uri="{EFAFB233-063F-42B5-8137-9DF3F51BA10A}">
      <p15:sldGuideLst xmlns:p15="http://schemas.microsoft.com/office/powerpoint/2012/main">
        <p15:guide id="1" orient="horz" pos="119">
          <p15:clr>
            <a:srgbClr val="A4A3A4"/>
          </p15:clr>
        </p15:guide>
        <p15:guide id="2" orient="horz" pos="4065">
          <p15:clr>
            <a:srgbClr val="A4A3A4"/>
          </p15:clr>
        </p15:guide>
        <p15:guide id="3" orient="horz" pos="3838">
          <p15:clr>
            <a:srgbClr val="A4A3A4"/>
          </p15:clr>
        </p15:guide>
        <p15:guide id="4" orient="horz" pos="618">
          <p15:clr>
            <a:srgbClr val="A4A3A4"/>
          </p15:clr>
        </p15:guide>
        <p15:guide id="5" orient="horz" pos="255">
          <p15:clr>
            <a:srgbClr val="A4A3A4"/>
          </p15:clr>
        </p15:guide>
        <p15:guide id="6" pos="113">
          <p15:clr>
            <a:srgbClr val="A4A3A4"/>
          </p15:clr>
        </p15:guide>
        <p15:guide id="7" pos="5647">
          <p15:clr>
            <a:srgbClr val="A4A3A4"/>
          </p15:clr>
        </p15:guide>
        <p15:guide id="8" pos="5511">
          <p15:clr>
            <a:srgbClr val="A4A3A4"/>
          </p15:clr>
        </p15:guide>
        <p15:guide id="9" pos="2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EC6707"/>
    <a:srgbClr val="282D46"/>
    <a:srgbClr val="FF5F00"/>
    <a:srgbClr val="E6500F"/>
    <a:srgbClr val="00A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 autoAdjust="0"/>
    <p:restoredTop sz="94674"/>
  </p:normalViewPr>
  <p:slideViewPr>
    <p:cSldViewPr showGuides="1">
      <p:cViewPr varScale="1">
        <p:scale>
          <a:sx n="68" d="100"/>
          <a:sy n="68" d="100"/>
        </p:scale>
        <p:origin x="1824" y="48"/>
      </p:cViewPr>
      <p:guideLst>
        <p:guide orient="horz" pos="119"/>
        <p:guide orient="horz" pos="4065"/>
        <p:guide orient="horz" pos="3838"/>
        <p:guide orient="horz" pos="618"/>
        <p:guide orient="horz" pos="255"/>
        <p:guide pos="113"/>
        <p:guide pos="5647"/>
        <p:guide pos="5511"/>
        <p:guide pos="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128" d="100"/>
          <a:sy n="128" d="100"/>
        </p:scale>
        <p:origin x="4408" y="1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2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2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83E60E53-F045-4913-8E7F-6FE3146C87BC}" type="datetime1">
              <a:rPr lang="fr-FR"/>
              <a:pPr>
                <a:defRPr/>
              </a:pPr>
              <a:t>24/11/2022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2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2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BECB2C05-C35C-4C0B-AF25-D296231BACE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476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2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2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EC14C2DD-5DD3-431C-94F6-CF347C514599}" type="datetime1">
              <a:rPr lang="fr-FR"/>
              <a:pPr>
                <a:defRPr/>
              </a:pPr>
              <a:t>24/11/2022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2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2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98679E9C-52BD-410C-8728-DAC3C47D807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4662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65" charset="-128"/>
        <a:cs typeface="Geneva" pitchFamily="-65" charset="-128"/>
      </a:defRPr>
    </a:lvl1pPr>
    <a:lvl2pPr marL="4556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65" charset="-128"/>
        <a:cs typeface="Geneva"/>
      </a:defRPr>
    </a:lvl2pPr>
    <a:lvl3pPr marL="9128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65" charset="-128"/>
        <a:cs typeface="Geneva"/>
      </a:defRPr>
    </a:lvl3pPr>
    <a:lvl4pPr marL="13700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65" charset="-128"/>
        <a:cs typeface="Geneva"/>
      </a:defRPr>
    </a:lvl4pPr>
    <a:lvl5pPr marL="18272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65" charset="-128"/>
        <a:cs typeface="Geneva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school/15101488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GrenobleINP.Pagora/" TargetMode="External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hyperlink" Target="http://pagora.grenoble-inp.fr/fr/l-ecole/newsletter-de-grenoble-inp-pagora-et-du-lgp2" TargetMode="External"/><Relationship Id="rId4" Type="http://schemas.openxmlformats.org/officeDocument/2006/relationships/hyperlink" Target="https://www.youtube.com/channel/UCd6EX-PitGkOf6KJ9kBiXzA?view_as=subscriber" TargetMode="External"/><Relationship Id="rId9" Type="http://schemas.openxmlformats.org/officeDocument/2006/relationships/image" Target="../media/image1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DC40DAE7-1F39-4767-9B39-06A18B8390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525" y="3474007"/>
            <a:ext cx="3789436" cy="3406591"/>
          </a:xfrm>
          <a:prstGeom prst="rect">
            <a:avLst/>
          </a:prstGeom>
        </p:spPr>
      </p:pic>
      <p:sp>
        <p:nvSpPr>
          <p:cNvPr id="30" name="Graphique 28">
            <a:extLst>
              <a:ext uri="{FF2B5EF4-FFF2-40B4-BE49-F238E27FC236}">
                <a16:creationId xmlns:a16="http://schemas.microsoft.com/office/drawing/2014/main" id="{A379459D-DA1B-4714-A4FE-5E7DF7D0BDCB}"/>
              </a:ext>
            </a:extLst>
          </p:cNvPr>
          <p:cNvSpPr/>
          <p:nvPr/>
        </p:nvSpPr>
        <p:spPr>
          <a:xfrm>
            <a:off x="-9525" y="-9526"/>
            <a:ext cx="9163051" cy="6890125"/>
          </a:xfrm>
          <a:custGeom>
            <a:avLst/>
            <a:gdLst>
              <a:gd name="connsiteX0" fmla="*/ 9525 w 9156700"/>
              <a:gd name="connsiteY0" fmla="*/ 9525 h 6870700"/>
              <a:gd name="connsiteX1" fmla="*/ 9525 w 9156700"/>
              <a:gd name="connsiteY1" fmla="*/ 3473069 h 6870700"/>
              <a:gd name="connsiteX2" fmla="*/ 3039110 w 9156700"/>
              <a:gd name="connsiteY2" fmla="*/ 5634101 h 6870700"/>
              <a:gd name="connsiteX3" fmla="*/ 3739388 w 9156700"/>
              <a:gd name="connsiteY3" fmla="*/ 6867525 h 6870700"/>
              <a:gd name="connsiteX4" fmla="*/ 9153525 w 9156700"/>
              <a:gd name="connsiteY4" fmla="*/ 6867525 h 6870700"/>
              <a:gd name="connsiteX5" fmla="*/ 9153525 w 9156700"/>
              <a:gd name="connsiteY5" fmla="*/ 9525 h 6870700"/>
              <a:gd name="connsiteX6" fmla="*/ 9525 w 9156700"/>
              <a:gd name="connsiteY6" fmla="*/ 9525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6700" h="6870700">
                <a:moveTo>
                  <a:pt x="9525" y="9525"/>
                </a:moveTo>
                <a:lnTo>
                  <a:pt x="9525" y="3473069"/>
                </a:lnTo>
                <a:lnTo>
                  <a:pt x="3039110" y="5634101"/>
                </a:lnTo>
                <a:cubicBezTo>
                  <a:pt x="3360039" y="5862955"/>
                  <a:pt x="3633597" y="6363462"/>
                  <a:pt x="3739388" y="6867525"/>
                </a:cubicBezTo>
                <a:lnTo>
                  <a:pt x="9153525" y="6867525"/>
                </a:lnTo>
                <a:lnTo>
                  <a:pt x="9153525" y="9525"/>
                </a:lnTo>
                <a:lnTo>
                  <a:pt x="9525" y="952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81FF9742-EACB-4CBF-A6F9-048D9E7AA6B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724447" y="2852936"/>
            <a:ext cx="368558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54F38D68-3F1A-4B38-9F66-9E1EC847B113}"/>
              </a:ext>
            </a:extLst>
          </p:cNvPr>
          <p:cNvSpPr/>
          <p:nvPr userDrawn="1"/>
        </p:nvSpPr>
        <p:spPr bwMode="auto">
          <a:xfrm>
            <a:off x="-9525" y="2614964"/>
            <a:ext cx="1326123" cy="1641153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EC670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A45672A1-A75A-44B9-8D44-DE7F24C2F5B6}"/>
              </a:ext>
            </a:extLst>
          </p:cNvPr>
          <p:cNvSpPr/>
          <p:nvPr userDrawn="1"/>
        </p:nvSpPr>
        <p:spPr bwMode="auto">
          <a:xfrm>
            <a:off x="7259009" y="0"/>
            <a:ext cx="1894517" cy="1704513"/>
          </a:xfrm>
          <a:custGeom>
            <a:avLst/>
            <a:gdLst>
              <a:gd name="connsiteX0" fmla="*/ 0 w 1894517"/>
              <a:gd name="connsiteY0" fmla="*/ 0 h 1704513"/>
              <a:gd name="connsiteX1" fmla="*/ 1239603 w 1894517"/>
              <a:gd name="connsiteY1" fmla="*/ 0 h 1704513"/>
              <a:gd name="connsiteX2" fmla="*/ 1894517 w 1894517"/>
              <a:gd name="connsiteY2" fmla="*/ 467161 h 1704513"/>
              <a:gd name="connsiteX3" fmla="*/ 1894517 w 1894517"/>
              <a:gd name="connsiteY3" fmla="*/ 1704513 h 1704513"/>
              <a:gd name="connsiteX4" fmla="*/ 298591 w 1894517"/>
              <a:gd name="connsiteY4" fmla="*/ 566174 h 1704513"/>
              <a:gd name="connsiteX5" fmla="*/ 14110 w 1894517"/>
              <a:gd name="connsiteY5" fmla="*/ 78637 h 1704513"/>
              <a:gd name="connsiteX6" fmla="*/ 0 w 1894517"/>
              <a:gd name="connsiteY6" fmla="*/ 0 h 17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517" h="1704513">
                <a:moveTo>
                  <a:pt x="0" y="0"/>
                </a:moveTo>
                <a:lnTo>
                  <a:pt x="1239603" y="0"/>
                </a:lnTo>
                <a:lnTo>
                  <a:pt x="1894517" y="467161"/>
                </a:lnTo>
                <a:lnTo>
                  <a:pt x="1894517" y="1704513"/>
                </a:lnTo>
                <a:lnTo>
                  <a:pt x="298591" y="566174"/>
                </a:lnTo>
                <a:cubicBezTo>
                  <a:pt x="170766" y="474976"/>
                  <a:pt x="61003" y="279347"/>
                  <a:pt x="14110" y="78637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36" name="Forme libre : forme 35">
            <a:extLst>
              <a:ext uri="{FF2B5EF4-FFF2-40B4-BE49-F238E27FC236}">
                <a16:creationId xmlns:a16="http://schemas.microsoft.com/office/drawing/2014/main" id="{38CC6F0A-1E66-4307-B724-DD2345736E67}"/>
              </a:ext>
            </a:extLst>
          </p:cNvPr>
          <p:cNvSpPr/>
          <p:nvPr userDrawn="1"/>
        </p:nvSpPr>
        <p:spPr bwMode="auto">
          <a:xfrm>
            <a:off x="7601082" y="673269"/>
            <a:ext cx="1542918" cy="1568643"/>
          </a:xfrm>
          <a:custGeom>
            <a:avLst/>
            <a:gdLst>
              <a:gd name="connsiteX0" fmla="*/ 0 w 1542918"/>
              <a:gd name="connsiteY0" fmla="*/ 0 h 1568643"/>
              <a:gd name="connsiteX1" fmla="*/ 1542918 w 1542918"/>
              <a:gd name="connsiteY1" fmla="*/ 1100589 h 1568643"/>
              <a:gd name="connsiteX2" fmla="*/ 1542918 w 1542918"/>
              <a:gd name="connsiteY2" fmla="*/ 1568643 h 1568643"/>
              <a:gd name="connsiteX3" fmla="*/ 116802 w 1542918"/>
              <a:gd name="connsiteY3" fmla="*/ 551425 h 1568643"/>
              <a:gd name="connsiteX4" fmla="*/ 0 w 1542918"/>
              <a:gd name="connsiteY4" fmla="*/ 291815 h 1568643"/>
              <a:gd name="connsiteX5" fmla="*/ 0 w 1542918"/>
              <a:gd name="connsiteY5" fmla="*/ 0 h 15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918" h="1568643">
                <a:moveTo>
                  <a:pt x="0" y="0"/>
                </a:moveTo>
                <a:lnTo>
                  <a:pt x="1542918" y="1100589"/>
                </a:lnTo>
                <a:lnTo>
                  <a:pt x="1542918" y="1568643"/>
                </a:lnTo>
                <a:lnTo>
                  <a:pt x="116802" y="551425"/>
                </a:lnTo>
                <a:cubicBezTo>
                  <a:pt x="52327" y="505425"/>
                  <a:pt x="0" y="389193"/>
                  <a:pt x="0" y="291815"/>
                </a:cubicBezTo>
                <a:lnTo>
                  <a:pt x="0" y="0"/>
                </a:lnTo>
                <a:close/>
              </a:path>
            </a:pathLst>
          </a:custGeom>
          <a:solidFill>
            <a:srgbClr val="EC670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ADCF0C8-A859-A34E-BFAE-7753A62B2546}"/>
              </a:ext>
            </a:extLst>
          </p:cNvPr>
          <p:cNvSpPr txBox="1"/>
          <p:nvPr userDrawn="1"/>
        </p:nvSpPr>
        <p:spPr>
          <a:xfrm>
            <a:off x="-9525" y="2461075"/>
            <a:ext cx="9153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Roboto Condensed Light" panose="02000000000000000000" pitchFamily="2" charset="0"/>
                <a:cs typeface="Geneva"/>
              </a:rPr>
              <a:t>GRADUATE SCHOOL OF ENGINEERING IN PAPER, PRINT MEDIA AND BIOMATERIALS</a:t>
            </a:r>
            <a:endParaRPr lang="fr-FR" sz="1400" b="0" i="0" kern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Roboto Condensed Light" panose="02000000000000000000" pitchFamily="2" charset="0"/>
            </a:endParaRP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71840E47-900D-0F4C-8D6C-8B841E1EFA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90838" y="6453336"/>
            <a:ext cx="1363406" cy="261938"/>
          </a:xfrm>
          <a:prstGeom prst="rect">
            <a:avLst/>
          </a:prstGeom>
        </p:spPr>
        <p:txBody>
          <a:bodyPr anchor="ctr"/>
          <a:lstStyle>
            <a:lvl1pPr algn="r">
              <a:defRPr sz="14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Roboto Condensed" pitchFamily="2" charset="0"/>
              </a:defRPr>
            </a:lvl1pPr>
          </a:lstStyle>
          <a:p>
            <a:pPr>
              <a:defRPr/>
            </a:pPr>
            <a:fld id="{1460808D-C32A-8B4E-80B7-78999A8CA5F7}" type="datetime1">
              <a:rPr lang="fr-FR" smtClean="0"/>
              <a:t>24/11/2022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FFADBE3-5C98-0B41-BA75-0BE85A6963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4447" y="825903"/>
            <a:ext cx="3685580" cy="124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27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bouch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A34BED1-BCF5-1B41-85AE-E1F96B6049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5" y="0"/>
            <a:ext cx="9141306" cy="6857997"/>
          </a:xfrm>
          <a:prstGeom prst="rect">
            <a:avLst/>
          </a:prstGeom>
        </p:spPr>
      </p:pic>
      <p:sp>
        <p:nvSpPr>
          <p:cNvPr id="3" name="Forme libre : forme 20">
            <a:extLst>
              <a:ext uri="{FF2B5EF4-FFF2-40B4-BE49-F238E27FC236}">
                <a16:creationId xmlns:a16="http://schemas.microsoft.com/office/drawing/2014/main" id="{726EB9CC-990E-984E-88E1-E895F4A5298B}"/>
              </a:ext>
            </a:extLst>
          </p:cNvPr>
          <p:cNvSpPr/>
          <p:nvPr userDrawn="1"/>
        </p:nvSpPr>
        <p:spPr bwMode="auto">
          <a:xfrm>
            <a:off x="-9525" y="2614964"/>
            <a:ext cx="1326123" cy="1641153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EC670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4" name="Forme libre : forme 32">
            <a:extLst>
              <a:ext uri="{FF2B5EF4-FFF2-40B4-BE49-F238E27FC236}">
                <a16:creationId xmlns:a16="http://schemas.microsoft.com/office/drawing/2014/main" id="{3D9DC05B-08CB-0F43-BD01-BE5979EA98C3}"/>
              </a:ext>
            </a:extLst>
          </p:cNvPr>
          <p:cNvSpPr/>
          <p:nvPr userDrawn="1"/>
        </p:nvSpPr>
        <p:spPr bwMode="auto">
          <a:xfrm>
            <a:off x="7259009" y="0"/>
            <a:ext cx="1894517" cy="1704513"/>
          </a:xfrm>
          <a:custGeom>
            <a:avLst/>
            <a:gdLst>
              <a:gd name="connsiteX0" fmla="*/ 0 w 1894517"/>
              <a:gd name="connsiteY0" fmla="*/ 0 h 1704513"/>
              <a:gd name="connsiteX1" fmla="*/ 1239603 w 1894517"/>
              <a:gd name="connsiteY1" fmla="*/ 0 h 1704513"/>
              <a:gd name="connsiteX2" fmla="*/ 1894517 w 1894517"/>
              <a:gd name="connsiteY2" fmla="*/ 467161 h 1704513"/>
              <a:gd name="connsiteX3" fmla="*/ 1894517 w 1894517"/>
              <a:gd name="connsiteY3" fmla="*/ 1704513 h 1704513"/>
              <a:gd name="connsiteX4" fmla="*/ 298591 w 1894517"/>
              <a:gd name="connsiteY4" fmla="*/ 566174 h 1704513"/>
              <a:gd name="connsiteX5" fmla="*/ 14110 w 1894517"/>
              <a:gd name="connsiteY5" fmla="*/ 78637 h 1704513"/>
              <a:gd name="connsiteX6" fmla="*/ 0 w 1894517"/>
              <a:gd name="connsiteY6" fmla="*/ 0 h 17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517" h="1704513">
                <a:moveTo>
                  <a:pt x="0" y="0"/>
                </a:moveTo>
                <a:lnTo>
                  <a:pt x="1239603" y="0"/>
                </a:lnTo>
                <a:lnTo>
                  <a:pt x="1894517" y="467161"/>
                </a:lnTo>
                <a:lnTo>
                  <a:pt x="1894517" y="1704513"/>
                </a:lnTo>
                <a:lnTo>
                  <a:pt x="298591" y="566174"/>
                </a:lnTo>
                <a:cubicBezTo>
                  <a:pt x="170766" y="474976"/>
                  <a:pt x="61003" y="279347"/>
                  <a:pt x="14110" y="78637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5" name="Forme libre : forme 35">
            <a:extLst>
              <a:ext uri="{FF2B5EF4-FFF2-40B4-BE49-F238E27FC236}">
                <a16:creationId xmlns:a16="http://schemas.microsoft.com/office/drawing/2014/main" id="{AC7E1809-6F1F-D646-8B2F-6B11FC5112D6}"/>
              </a:ext>
            </a:extLst>
          </p:cNvPr>
          <p:cNvSpPr/>
          <p:nvPr userDrawn="1"/>
        </p:nvSpPr>
        <p:spPr bwMode="auto">
          <a:xfrm>
            <a:off x="7601082" y="673269"/>
            <a:ext cx="1542918" cy="1568643"/>
          </a:xfrm>
          <a:custGeom>
            <a:avLst/>
            <a:gdLst>
              <a:gd name="connsiteX0" fmla="*/ 0 w 1542918"/>
              <a:gd name="connsiteY0" fmla="*/ 0 h 1568643"/>
              <a:gd name="connsiteX1" fmla="*/ 1542918 w 1542918"/>
              <a:gd name="connsiteY1" fmla="*/ 1100589 h 1568643"/>
              <a:gd name="connsiteX2" fmla="*/ 1542918 w 1542918"/>
              <a:gd name="connsiteY2" fmla="*/ 1568643 h 1568643"/>
              <a:gd name="connsiteX3" fmla="*/ 116802 w 1542918"/>
              <a:gd name="connsiteY3" fmla="*/ 551425 h 1568643"/>
              <a:gd name="connsiteX4" fmla="*/ 0 w 1542918"/>
              <a:gd name="connsiteY4" fmla="*/ 291815 h 1568643"/>
              <a:gd name="connsiteX5" fmla="*/ 0 w 1542918"/>
              <a:gd name="connsiteY5" fmla="*/ 0 h 15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918" h="1568643">
                <a:moveTo>
                  <a:pt x="0" y="0"/>
                </a:moveTo>
                <a:lnTo>
                  <a:pt x="1542918" y="1100589"/>
                </a:lnTo>
                <a:lnTo>
                  <a:pt x="1542918" y="1568643"/>
                </a:lnTo>
                <a:lnTo>
                  <a:pt x="116802" y="551425"/>
                </a:lnTo>
                <a:cubicBezTo>
                  <a:pt x="52327" y="505425"/>
                  <a:pt x="0" y="389193"/>
                  <a:pt x="0" y="291815"/>
                </a:cubicBezTo>
                <a:lnTo>
                  <a:pt x="0" y="0"/>
                </a:lnTo>
                <a:close/>
              </a:path>
            </a:pathLst>
          </a:custGeom>
          <a:solidFill>
            <a:srgbClr val="EC670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72DC410-20CD-1340-A908-5036982410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1079026"/>
            <a:ext cx="2242261" cy="757128"/>
          </a:xfrm>
          <a:prstGeom prst="rect">
            <a:avLst/>
          </a:prstGeom>
        </p:spPr>
      </p:pic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0E8479B9-10FA-D14E-A9C8-0850D802F0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90838" y="6453336"/>
            <a:ext cx="1363406" cy="261938"/>
          </a:xfrm>
          <a:prstGeom prst="rect">
            <a:avLst/>
          </a:prstGeom>
        </p:spPr>
        <p:txBody>
          <a:bodyPr anchor="ctr"/>
          <a:lstStyle>
            <a:lvl1pPr algn="r">
              <a:defRPr sz="12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Roboto Condensed" pitchFamily="2" charset="0"/>
              </a:defRPr>
            </a:lvl1pPr>
          </a:lstStyle>
          <a:p>
            <a:pPr>
              <a:defRPr/>
            </a:pPr>
            <a:fld id="{1460808D-C32A-8B4E-80B7-78999A8CA5F7}" type="datetime1">
              <a:rPr lang="fr-FR" smtClean="0"/>
              <a:pPr>
                <a:defRPr/>
              </a:pPr>
              <a:t>24/11/2022</a:t>
            </a:fld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4658784-9B69-8D4E-9D4C-2CE93F56B397}"/>
              </a:ext>
            </a:extLst>
          </p:cNvPr>
          <p:cNvSpPr txBox="1"/>
          <p:nvPr userDrawn="1"/>
        </p:nvSpPr>
        <p:spPr>
          <a:xfrm>
            <a:off x="5292080" y="2315016"/>
            <a:ext cx="3490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i="0" dirty="0">
                <a:solidFill>
                  <a:srgbClr val="EC6707"/>
                </a:solidFill>
                <a:latin typeface="+mj-lt"/>
                <a:ea typeface="Roboto" pitchFamily="2" charset="0"/>
              </a:rPr>
              <a:t>CAREERS</a:t>
            </a:r>
          </a:p>
        </p:txBody>
      </p:sp>
    </p:spTree>
    <p:extLst>
      <p:ext uri="{BB962C8B-B14F-4D97-AF65-F5344CB8AC3E}">
        <p14:creationId xmlns:p14="http://schemas.microsoft.com/office/powerpoint/2010/main" val="3074822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mis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A34BED1-BCF5-1B41-85AE-E1F96B6049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5" y="0"/>
            <a:ext cx="9141306" cy="6857996"/>
          </a:xfrm>
          <a:prstGeom prst="rect">
            <a:avLst/>
          </a:prstGeom>
        </p:spPr>
      </p:pic>
      <p:sp>
        <p:nvSpPr>
          <p:cNvPr id="3" name="Forme libre : forme 20">
            <a:extLst>
              <a:ext uri="{FF2B5EF4-FFF2-40B4-BE49-F238E27FC236}">
                <a16:creationId xmlns:a16="http://schemas.microsoft.com/office/drawing/2014/main" id="{726EB9CC-990E-984E-88E1-E895F4A5298B}"/>
              </a:ext>
            </a:extLst>
          </p:cNvPr>
          <p:cNvSpPr/>
          <p:nvPr userDrawn="1"/>
        </p:nvSpPr>
        <p:spPr bwMode="auto">
          <a:xfrm>
            <a:off x="-9525" y="2614964"/>
            <a:ext cx="1326123" cy="1641153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EC670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4" name="Forme libre : forme 32">
            <a:extLst>
              <a:ext uri="{FF2B5EF4-FFF2-40B4-BE49-F238E27FC236}">
                <a16:creationId xmlns:a16="http://schemas.microsoft.com/office/drawing/2014/main" id="{3D9DC05B-08CB-0F43-BD01-BE5979EA98C3}"/>
              </a:ext>
            </a:extLst>
          </p:cNvPr>
          <p:cNvSpPr/>
          <p:nvPr userDrawn="1"/>
        </p:nvSpPr>
        <p:spPr bwMode="auto">
          <a:xfrm>
            <a:off x="7259009" y="0"/>
            <a:ext cx="1894517" cy="1704513"/>
          </a:xfrm>
          <a:custGeom>
            <a:avLst/>
            <a:gdLst>
              <a:gd name="connsiteX0" fmla="*/ 0 w 1894517"/>
              <a:gd name="connsiteY0" fmla="*/ 0 h 1704513"/>
              <a:gd name="connsiteX1" fmla="*/ 1239603 w 1894517"/>
              <a:gd name="connsiteY1" fmla="*/ 0 h 1704513"/>
              <a:gd name="connsiteX2" fmla="*/ 1894517 w 1894517"/>
              <a:gd name="connsiteY2" fmla="*/ 467161 h 1704513"/>
              <a:gd name="connsiteX3" fmla="*/ 1894517 w 1894517"/>
              <a:gd name="connsiteY3" fmla="*/ 1704513 h 1704513"/>
              <a:gd name="connsiteX4" fmla="*/ 298591 w 1894517"/>
              <a:gd name="connsiteY4" fmla="*/ 566174 h 1704513"/>
              <a:gd name="connsiteX5" fmla="*/ 14110 w 1894517"/>
              <a:gd name="connsiteY5" fmla="*/ 78637 h 1704513"/>
              <a:gd name="connsiteX6" fmla="*/ 0 w 1894517"/>
              <a:gd name="connsiteY6" fmla="*/ 0 h 17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517" h="1704513">
                <a:moveTo>
                  <a:pt x="0" y="0"/>
                </a:moveTo>
                <a:lnTo>
                  <a:pt x="1239603" y="0"/>
                </a:lnTo>
                <a:lnTo>
                  <a:pt x="1894517" y="467161"/>
                </a:lnTo>
                <a:lnTo>
                  <a:pt x="1894517" y="1704513"/>
                </a:lnTo>
                <a:lnTo>
                  <a:pt x="298591" y="566174"/>
                </a:lnTo>
                <a:cubicBezTo>
                  <a:pt x="170766" y="474976"/>
                  <a:pt x="61003" y="279347"/>
                  <a:pt x="14110" y="78637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5" name="Forme libre : forme 35">
            <a:extLst>
              <a:ext uri="{FF2B5EF4-FFF2-40B4-BE49-F238E27FC236}">
                <a16:creationId xmlns:a16="http://schemas.microsoft.com/office/drawing/2014/main" id="{AC7E1809-6F1F-D646-8B2F-6B11FC5112D6}"/>
              </a:ext>
            </a:extLst>
          </p:cNvPr>
          <p:cNvSpPr/>
          <p:nvPr userDrawn="1"/>
        </p:nvSpPr>
        <p:spPr bwMode="auto">
          <a:xfrm>
            <a:off x="7601082" y="673269"/>
            <a:ext cx="1542918" cy="1568643"/>
          </a:xfrm>
          <a:custGeom>
            <a:avLst/>
            <a:gdLst>
              <a:gd name="connsiteX0" fmla="*/ 0 w 1542918"/>
              <a:gd name="connsiteY0" fmla="*/ 0 h 1568643"/>
              <a:gd name="connsiteX1" fmla="*/ 1542918 w 1542918"/>
              <a:gd name="connsiteY1" fmla="*/ 1100589 h 1568643"/>
              <a:gd name="connsiteX2" fmla="*/ 1542918 w 1542918"/>
              <a:gd name="connsiteY2" fmla="*/ 1568643 h 1568643"/>
              <a:gd name="connsiteX3" fmla="*/ 116802 w 1542918"/>
              <a:gd name="connsiteY3" fmla="*/ 551425 h 1568643"/>
              <a:gd name="connsiteX4" fmla="*/ 0 w 1542918"/>
              <a:gd name="connsiteY4" fmla="*/ 291815 h 1568643"/>
              <a:gd name="connsiteX5" fmla="*/ 0 w 1542918"/>
              <a:gd name="connsiteY5" fmla="*/ 0 h 15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918" h="1568643">
                <a:moveTo>
                  <a:pt x="0" y="0"/>
                </a:moveTo>
                <a:lnTo>
                  <a:pt x="1542918" y="1100589"/>
                </a:lnTo>
                <a:lnTo>
                  <a:pt x="1542918" y="1568643"/>
                </a:lnTo>
                <a:lnTo>
                  <a:pt x="116802" y="551425"/>
                </a:lnTo>
                <a:cubicBezTo>
                  <a:pt x="52327" y="505425"/>
                  <a:pt x="0" y="389193"/>
                  <a:pt x="0" y="291815"/>
                </a:cubicBezTo>
                <a:lnTo>
                  <a:pt x="0" y="0"/>
                </a:lnTo>
                <a:close/>
              </a:path>
            </a:pathLst>
          </a:custGeom>
          <a:solidFill>
            <a:srgbClr val="EC670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72DC410-20CD-1340-A908-5036982410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1079026"/>
            <a:ext cx="2242261" cy="757128"/>
          </a:xfrm>
          <a:prstGeom prst="rect">
            <a:avLst/>
          </a:prstGeom>
        </p:spPr>
      </p:pic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0E8479B9-10FA-D14E-A9C8-0850D802F0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90838" y="6453336"/>
            <a:ext cx="1363406" cy="261938"/>
          </a:xfrm>
          <a:prstGeom prst="rect">
            <a:avLst/>
          </a:prstGeom>
        </p:spPr>
        <p:txBody>
          <a:bodyPr anchor="ctr"/>
          <a:lstStyle>
            <a:lvl1pPr algn="r">
              <a:defRPr sz="12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Roboto Condensed" pitchFamily="2" charset="0"/>
              </a:defRPr>
            </a:lvl1pPr>
          </a:lstStyle>
          <a:p>
            <a:pPr>
              <a:defRPr/>
            </a:pPr>
            <a:fld id="{1460808D-C32A-8B4E-80B7-78999A8CA5F7}" type="datetime1">
              <a:rPr lang="fr-FR" smtClean="0"/>
              <a:pPr>
                <a:defRPr/>
              </a:pPr>
              <a:t>24/11/2022</a:t>
            </a:fld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4658784-9B69-8D4E-9D4C-2CE93F56B397}"/>
              </a:ext>
            </a:extLst>
          </p:cNvPr>
          <p:cNvSpPr txBox="1"/>
          <p:nvPr userDrawn="1"/>
        </p:nvSpPr>
        <p:spPr>
          <a:xfrm>
            <a:off x="5292080" y="2315016"/>
            <a:ext cx="3490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i="0" dirty="0">
                <a:solidFill>
                  <a:srgbClr val="EC6707"/>
                </a:solidFill>
                <a:latin typeface="+mj-lt"/>
                <a:ea typeface="Roboto" pitchFamily="2" charset="0"/>
              </a:rPr>
              <a:t>ADMISSIONS</a:t>
            </a:r>
          </a:p>
        </p:txBody>
      </p:sp>
    </p:spTree>
    <p:extLst>
      <p:ext uri="{BB962C8B-B14F-4D97-AF65-F5344CB8AC3E}">
        <p14:creationId xmlns:p14="http://schemas.microsoft.com/office/powerpoint/2010/main" val="3776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enariats entrepri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A34BED1-BCF5-1B41-85AE-E1F96B6049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5" y="0"/>
            <a:ext cx="9141305" cy="6857996"/>
          </a:xfrm>
          <a:prstGeom prst="rect">
            <a:avLst/>
          </a:prstGeom>
        </p:spPr>
      </p:pic>
      <p:sp>
        <p:nvSpPr>
          <p:cNvPr id="3" name="Forme libre : forme 20">
            <a:extLst>
              <a:ext uri="{FF2B5EF4-FFF2-40B4-BE49-F238E27FC236}">
                <a16:creationId xmlns:a16="http://schemas.microsoft.com/office/drawing/2014/main" id="{726EB9CC-990E-984E-88E1-E895F4A5298B}"/>
              </a:ext>
            </a:extLst>
          </p:cNvPr>
          <p:cNvSpPr/>
          <p:nvPr userDrawn="1"/>
        </p:nvSpPr>
        <p:spPr bwMode="auto">
          <a:xfrm>
            <a:off x="-9525" y="2614964"/>
            <a:ext cx="1326123" cy="1641153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EC670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4" name="Forme libre : forme 32">
            <a:extLst>
              <a:ext uri="{FF2B5EF4-FFF2-40B4-BE49-F238E27FC236}">
                <a16:creationId xmlns:a16="http://schemas.microsoft.com/office/drawing/2014/main" id="{3D9DC05B-08CB-0F43-BD01-BE5979EA98C3}"/>
              </a:ext>
            </a:extLst>
          </p:cNvPr>
          <p:cNvSpPr/>
          <p:nvPr userDrawn="1"/>
        </p:nvSpPr>
        <p:spPr bwMode="auto">
          <a:xfrm>
            <a:off x="7259009" y="0"/>
            <a:ext cx="1894517" cy="1704513"/>
          </a:xfrm>
          <a:custGeom>
            <a:avLst/>
            <a:gdLst>
              <a:gd name="connsiteX0" fmla="*/ 0 w 1894517"/>
              <a:gd name="connsiteY0" fmla="*/ 0 h 1704513"/>
              <a:gd name="connsiteX1" fmla="*/ 1239603 w 1894517"/>
              <a:gd name="connsiteY1" fmla="*/ 0 h 1704513"/>
              <a:gd name="connsiteX2" fmla="*/ 1894517 w 1894517"/>
              <a:gd name="connsiteY2" fmla="*/ 467161 h 1704513"/>
              <a:gd name="connsiteX3" fmla="*/ 1894517 w 1894517"/>
              <a:gd name="connsiteY3" fmla="*/ 1704513 h 1704513"/>
              <a:gd name="connsiteX4" fmla="*/ 298591 w 1894517"/>
              <a:gd name="connsiteY4" fmla="*/ 566174 h 1704513"/>
              <a:gd name="connsiteX5" fmla="*/ 14110 w 1894517"/>
              <a:gd name="connsiteY5" fmla="*/ 78637 h 1704513"/>
              <a:gd name="connsiteX6" fmla="*/ 0 w 1894517"/>
              <a:gd name="connsiteY6" fmla="*/ 0 h 17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517" h="1704513">
                <a:moveTo>
                  <a:pt x="0" y="0"/>
                </a:moveTo>
                <a:lnTo>
                  <a:pt x="1239603" y="0"/>
                </a:lnTo>
                <a:lnTo>
                  <a:pt x="1894517" y="467161"/>
                </a:lnTo>
                <a:lnTo>
                  <a:pt x="1894517" y="1704513"/>
                </a:lnTo>
                <a:lnTo>
                  <a:pt x="298591" y="566174"/>
                </a:lnTo>
                <a:cubicBezTo>
                  <a:pt x="170766" y="474976"/>
                  <a:pt x="61003" y="279347"/>
                  <a:pt x="14110" y="78637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5" name="Forme libre : forme 35">
            <a:extLst>
              <a:ext uri="{FF2B5EF4-FFF2-40B4-BE49-F238E27FC236}">
                <a16:creationId xmlns:a16="http://schemas.microsoft.com/office/drawing/2014/main" id="{AC7E1809-6F1F-D646-8B2F-6B11FC5112D6}"/>
              </a:ext>
            </a:extLst>
          </p:cNvPr>
          <p:cNvSpPr/>
          <p:nvPr userDrawn="1"/>
        </p:nvSpPr>
        <p:spPr bwMode="auto">
          <a:xfrm>
            <a:off x="7601082" y="673269"/>
            <a:ext cx="1542918" cy="1568643"/>
          </a:xfrm>
          <a:custGeom>
            <a:avLst/>
            <a:gdLst>
              <a:gd name="connsiteX0" fmla="*/ 0 w 1542918"/>
              <a:gd name="connsiteY0" fmla="*/ 0 h 1568643"/>
              <a:gd name="connsiteX1" fmla="*/ 1542918 w 1542918"/>
              <a:gd name="connsiteY1" fmla="*/ 1100589 h 1568643"/>
              <a:gd name="connsiteX2" fmla="*/ 1542918 w 1542918"/>
              <a:gd name="connsiteY2" fmla="*/ 1568643 h 1568643"/>
              <a:gd name="connsiteX3" fmla="*/ 116802 w 1542918"/>
              <a:gd name="connsiteY3" fmla="*/ 551425 h 1568643"/>
              <a:gd name="connsiteX4" fmla="*/ 0 w 1542918"/>
              <a:gd name="connsiteY4" fmla="*/ 291815 h 1568643"/>
              <a:gd name="connsiteX5" fmla="*/ 0 w 1542918"/>
              <a:gd name="connsiteY5" fmla="*/ 0 h 15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918" h="1568643">
                <a:moveTo>
                  <a:pt x="0" y="0"/>
                </a:moveTo>
                <a:lnTo>
                  <a:pt x="1542918" y="1100589"/>
                </a:lnTo>
                <a:lnTo>
                  <a:pt x="1542918" y="1568643"/>
                </a:lnTo>
                <a:lnTo>
                  <a:pt x="116802" y="551425"/>
                </a:lnTo>
                <a:cubicBezTo>
                  <a:pt x="52327" y="505425"/>
                  <a:pt x="0" y="389193"/>
                  <a:pt x="0" y="291815"/>
                </a:cubicBezTo>
                <a:lnTo>
                  <a:pt x="0" y="0"/>
                </a:lnTo>
                <a:close/>
              </a:path>
            </a:pathLst>
          </a:custGeom>
          <a:solidFill>
            <a:srgbClr val="EC670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72DC410-20CD-1340-A908-5036982410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1079026"/>
            <a:ext cx="2242261" cy="757128"/>
          </a:xfrm>
          <a:prstGeom prst="rect">
            <a:avLst/>
          </a:prstGeom>
        </p:spPr>
      </p:pic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0E8479B9-10FA-D14E-A9C8-0850D802F0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90838" y="6453336"/>
            <a:ext cx="1363406" cy="261938"/>
          </a:xfrm>
          <a:prstGeom prst="rect">
            <a:avLst/>
          </a:prstGeom>
        </p:spPr>
        <p:txBody>
          <a:bodyPr anchor="ctr"/>
          <a:lstStyle>
            <a:lvl1pPr algn="r">
              <a:defRPr sz="12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Roboto Condensed" pitchFamily="2" charset="0"/>
              </a:defRPr>
            </a:lvl1pPr>
          </a:lstStyle>
          <a:p>
            <a:pPr>
              <a:defRPr/>
            </a:pPr>
            <a:fld id="{1460808D-C32A-8B4E-80B7-78999A8CA5F7}" type="datetime1">
              <a:rPr lang="fr-FR" smtClean="0"/>
              <a:pPr>
                <a:defRPr/>
              </a:pPr>
              <a:t>24/11/2022</a:t>
            </a:fld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4658784-9B69-8D4E-9D4C-2CE93F56B397}"/>
              </a:ext>
            </a:extLst>
          </p:cNvPr>
          <p:cNvSpPr txBox="1"/>
          <p:nvPr userDrawn="1"/>
        </p:nvSpPr>
        <p:spPr>
          <a:xfrm>
            <a:off x="5292080" y="2315016"/>
            <a:ext cx="3490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i="0" dirty="0">
                <a:solidFill>
                  <a:srgbClr val="EC6707"/>
                </a:solidFill>
                <a:latin typeface="+mj-lt"/>
                <a:ea typeface="Roboto" pitchFamily="2" charset="0"/>
              </a:rPr>
              <a:t>COMPANY PARTNERSHIPS</a:t>
            </a:r>
          </a:p>
        </p:txBody>
      </p:sp>
    </p:spTree>
    <p:extLst>
      <p:ext uri="{BB962C8B-B14F-4D97-AF65-F5344CB8AC3E}">
        <p14:creationId xmlns:p14="http://schemas.microsoft.com/office/powerpoint/2010/main" val="346706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tons connect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A34BED1-BCF5-1B41-85AE-E1F96B6049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5" y="0"/>
            <a:ext cx="9141305" cy="6857995"/>
          </a:xfrm>
          <a:prstGeom prst="rect">
            <a:avLst/>
          </a:prstGeom>
        </p:spPr>
      </p:pic>
      <p:sp>
        <p:nvSpPr>
          <p:cNvPr id="3" name="Forme libre : forme 20">
            <a:extLst>
              <a:ext uri="{FF2B5EF4-FFF2-40B4-BE49-F238E27FC236}">
                <a16:creationId xmlns:a16="http://schemas.microsoft.com/office/drawing/2014/main" id="{726EB9CC-990E-984E-88E1-E895F4A5298B}"/>
              </a:ext>
            </a:extLst>
          </p:cNvPr>
          <p:cNvSpPr/>
          <p:nvPr userDrawn="1"/>
        </p:nvSpPr>
        <p:spPr bwMode="auto">
          <a:xfrm>
            <a:off x="-9525" y="2614964"/>
            <a:ext cx="1326123" cy="1641153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EC670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4" name="Forme libre : forme 32">
            <a:extLst>
              <a:ext uri="{FF2B5EF4-FFF2-40B4-BE49-F238E27FC236}">
                <a16:creationId xmlns:a16="http://schemas.microsoft.com/office/drawing/2014/main" id="{3D9DC05B-08CB-0F43-BD01-BE5979EA98C3}"/>
              </a:ext>
            </a:extLst>
          </p:cNvPr>
          <p:cNvSpPr/>
          <p:nvPr userDrawn="1"/>
        </p:nvSpPr>
        <p:spPr bwMode="auto">
          <a:xfrm>
            <a:off x="7259009" y="0"/>
            <a:ext cx="1894517" cy="1704513"/>
          </a:xfrm>
          <a:custGeom>
            <a:avLst/>
            <a:gdLst>
              <a:gd name="connsiteX0" fmla="*/ 0 w 1894517"/>
              <a:gd name="connsiteY0" fmla="*/ 0 h 1704513"/>
              <a:gd name="connsiteX1" fmla="*/ 1239603 w 1894517"/>
              <a:gd name="connsiteY1" fmla="*/ 0 h 1704513"/>
              <a:gd name="connsiteX2" fmla="*/ 1894517 w 1894517"/>
              <a:gd name="connsiteY2" fmla="*/ 467161 h 1704513"/>
              <a:gd name="connsiteX3" fmla="*/ 1894517 w 1894517"/>
              <a:gd name="connsiteY3" fmla="*/ 1704513 h 1704513"/>
              <a:gd name="connsiteX4" fmla="*/ 298591 w 1894517"/>
              <a:gd name="connsiteY4" fmla="*/ 566174 h 1704513"/>
              <a:gd name="connsiteX5" fmla="*/ 14110 w 1894517"/>
              <a:gd name="connsiteY5" fmla="*/ 78637 h 1704513"/>
              <a:gd name="connsiteX6" fmla="*/ 0 w 1894517"/>
              <a:gd name="connsiteY6" fmla="*/ 0 h 17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517" h="1704513">
                <a:moveTo>
                  <a:pt x="0" y="0"/>
                </a:moveTo>
                <a:lnTo>
                  <a:pt x="1239603" y="0"/>
                </a:lnTo>
                <a:lnTo>
                  <a:pt x="1894517" y="467161"/>
                </a:lnTo>
                <a:lnTo>
                  <a:pt x="1894517" y="1704513"/>
                </a:lnTo>
                <a:lnTo>
                  <a:pt x="298591" y="566174"/>
                </a:lnTo>
                <a:cubicBezTo>
                  <a:pt x="170766" y="474976"/>
                  <a:pt x="61003" y="279347"/>
                  <a:pt x="14110" y="78637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5" name="Forme libre : forme 35">
            <a:extLst>
              <a:ext uri="{FF2B5EF4-FFF2-40B4-BE49-F238E27FC236}">
                <a16:creationId xmlns:a16="http://schemas.microsoft.com/office/drawing/2014/main" id="{AC7E1809-6F1F-D646-8B2F-6B11FC5112D6}"/>
              </a:ext>
            </a:extLst>
          </p:cNvPr>
          <p:cNvSpPr/>
          <p:nvPr userDrawn="1"/>
        </p:nvSpPr>
        <p:spPr bwMode="auto">
          <a:xfrm>
            <a:off x="7601082" y="673269"/>
            <a:ext cx="1542918" cy="1568643"/>
          </a:xfrm>
          <a:custGeom>
            <a:avLst/>
            <a:gdLst>
              <a:gd name="connsiteX0" fmla="*/ 0 w 1542918"/>
              <a:gd name="connsiteY0" fmla="*/ 0 h 1568643"/>
              <a:gd name="connsiteX1" fmla="*/ 1542918 w 1542918"/>
              <a:gd name="connsiteY1" fmla="*/ 1100589 h 1568643"/>
              <a:gd name="connsiteX2" fmla="*/ 1542918 w 1542918"/>
              <a:gd name="connsiteY2" fmla="*/ 1568643 h 1568643"/>
              <a:gd name="connsiteX3" fmla="*/ 116802 w 1542918"/>
              <a:gd name="connsiteY3" fmla="*/ 551425 h 1568643"/>
              <a:gd name="connsiteX4" fmla="*/ 0 w 1542918"/>
              <a:gd name="connsiteY4" fmla="*/ 291815 h 1568643"/>
              <a:gd name="connsiteX5" fmla="*/ 0 w 1542918"/>
              <a:gd name="connsiteY5" fmla="*/ 0 h 15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918" h="1568643">
                <a:moveTo>
                  <a:pt x="0" y="0"/>
                </a:moveTo>
                <a:lnTo>
                  <a:pt x="1542918" y="1100589"/>
                </a:lnTo>
                <a:lnTo>
                  <a:pt x="1542918" y="1568643"/>
                </a:lnTo>
                <a:lnTo>
                  <a:pt x="116802" y="551425"/>
                </a:lnTo>
                <a:cubicBezTo>
                  <a:pt x="52327" y="505425"/>
                  <a:pt x="0" y="389193"/>
                  <a:pt x="0" y="291815"/>
                </a:cubicBezTo>
                <a:lnTo>
                  <a:pt x="0" y="0"/>
                </a:lnTo>
                <a:close/>
              </a:path>
            </a:pathLst>
          </a:custGeom>
          <a:solidFill>
            <a:srgbClr val="EC670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72DC410-20CD-1340-A908-5036982410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1079026"/>
            <a:ext cx="2242261" cy="757128"/>
          </a:xfrm>
          <a:prstGeom prst="rect">
            <a:avLst/>
          </a:prstGeom>
        </p:spPr>
      </p:pic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0E8479B9-10FA-D14E-A9C8-0850D802F0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90838" y="6453336"/>
            <a:ext cx="1363406" cy="261938"/>
          </a:xfrm>
          <a:prstGeom prst="rect">
            <a:avLst/>
          </a:prstGeom>
        </p:spPr>
        <p:txBody>
          <a:bodyPr anchor="ctr"/>
          <a:lstStyle>
            <a:lvl1pPr algn="r">
              <a:defRPr sz="12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Roboto Condensed" pitchFamily="2" charset="0"/>
              </a:defRPr>
            </a:lvl1pPr>
          </a:lstStyle>
          <a:p>
            <a:pPr>
              <a:defRPr/>
            </a:pPr>
            <a:fld id="{1460808D-C32A-8B4E-80B7-78999A8CA5F7}" type="datetime1">
              <a:rPr lang="fr-FR" smtClean="0"/>
              <a:pPr>
                <a:defRPr/>
              </a:pPr>
              <a:t>24/11/2022</a:t>
            </a:fld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4658784-9B69-8D4E-9D4C-2CE93F56B397}"/>
              </a:ext>
            </a:extLst>
          </p:cNvPr>
          <p:cNvSpPr txBox="1"/>
          <p:nvPr userDrawn="1"/>
        </p:nvSpPr>
        <p:spPr>
          <a:xfrm>
            <a:off x="5292080" y="2315016"/>
            <a:ext cx="3490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i="0" dirty="0">
                <a:solidFill>
                  <a:srgbClr val="EC6707"/>
                </a:solidFill>
                <a:latin typeface="+mj-lt"/>
                <a:ea typeface="Roboto" pitchFamily="2" charset="0"/>
              </a:rPr>
              <a:t>LET’S STAY CONNECTED!</a:t>
            </a:r>
          </a:p>
        </p:txBody>
      </p:sp>
      <p:pic>
        <p:nvPicPr>
          <p:cNvPr id="11" name="Image 3">
            <a:hlinkClick r:id="rId4"/>
            <a:extLst>
              <a:ext uri="{FF2B5EF4-FFF2-40B4-BE49-F238E27FC236}">
                <a16:creationId xmlns:a16="http://schemas.microsoft.com/office/drawing/2014/main" id="{211ED05F-051B-9A44-8C4A-9CC7B55ACC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7777" y="5472336"/>
            <a:ext cx="97472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5">
            <a:hlinkClick r:id="rId6"/>
            <a:extLst>
              <a:ext uri="{FF2B5EF4-FFF2-40B4-BE49-F238E27FC236}">
                <a16:creationId xmlns:a16="http://schemas.microsoft.com/office/drawing/2014/main" id="{7E55C24F-5BC6-C043-A587-E5C8B390A8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8589" y="5654898"/>
            <a:ext cx="6111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7">
            <a:hlinkClick r:id="rId8"/>
            <a:extLst>
              <a:ext uri="{FF2B5EF4-FFF2-40B4-BE49-F238E27FC236}">
                <a16:creationId xmlns:a16="http://schemas.microsoft.com/office/drawing/2014/main" id="{0174945A-1C4B-D748-8770-666EE1C4BE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0502" y="5661248"/>
            <a:ext cx="611187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phique 22" descr="Adresse de courrier">
            <a:hlinkClick r:id="rId10"/>
            <a:extLst>
              <a:ext uri="{FF2B5EF4-FFF2-40B4-BE49-F238E27FC236}">
                <a16:creationId xmlns:a16="http://schemas.microsoft.com/office/drawing/2014/main" id="{1502EBE3-0D51-054C-AD60-308912AA29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165" y="5507260"/>
            <a:ext cx="7556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602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vierge logo Pag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831013" y="6475413"/>
            <a:ext cx="2133600" cy="261937"/>
          </a:xfr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A833599-52B4-9648-BE3F-4D61C2402446}" type="datetime1">
              <a:rPr lang="fr-FR" smtClean="0"/>
              <a:t>24/11/2022</a:t>
            </a:fld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179388" y="6475413"/>
            <a:ext cx="622300" cy="261937"/>
          </a:xfrm>
        </p:spPr>
        <p:txBody>
          <a:bodyPr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3F55F3B-1FC6-5A4A-B273-68F326850F23}"/>
              </a:ext>
            </a:extLst>
          </p:cNvPr>
          <p:cNvSpPr txBox="1"/>
          <p:nvPr userDrawn="1"/>
        </p:nvSpPr>
        <p:spPr>
          <a:xfrm>
            <a:off x="1180573" y="6479423"/>
            <a:ext cx="6783795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050" b="0" i="0" kern="1200" dirty="0">
                <a:solidFill>
                  <a:schemeClr val="bg1"/>
                </a:solidFill>
                <a:latin typeface="+mn-lt"/>
                <a:ea typeface="Roboto Condensed Light" panose="02000000000000000000" pitchFamily="2" charset="0"/>
                <a:cs typeface="Geneva"/>
              </a:rPr>
              <a:t>GRADUATE SCHOOL OF ENGINEERING IN PAPER, PRINT MEDIA AND BIOMATERIALS</a:t>
            </a:r>
          </a:p>
        </p:txBody>
      </p:sp>
    </p:spTree>
    <p:extLst>
      <p:ext uri="{BB962C8B-B14F-4D97-AF65-F5344CB8AC3E}">
        <p14:creationId xmlns:p14="http://schemas.microsoft.com/office/powerpoint/2010/main" val="2397373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titre + logo Pag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5">
            <a:extLst>
              <a:ext uri="{FF2B5EF4-FFF2-40B4-BE49-F238E27FC236}">
                <a16:creationId xmlns:a16="http://schemas.microsoft.com/office/drawing/2014/main" id="{9EB22968-3A24-8948-B55B-22CDC948C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291" y="189657"/>
            <a:ext cx="4753417" cy="972655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rgbClr val="282D46"/>
                </a:solidFill>
                <a:latin typeface="+mj-lt"/>
                <a:ea typeface="Roboto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430A1E5-2896-CF48-BBA9-4F46997CAAD5}"/>
              </a:ext>
            </a:extLst>
          </p:cNvPr>
          <p:cNvCxnSpPr/>
          <p:nvPr userDrawn="1"/>
        </p:nvCxnSpPr>
        <p:spPr>
          <a:xfrm>
            <a:off x="179388" y="1268760"/>
            <a:ext cx="8785225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8DB72A1E-5DDA-A04A-B4A7-2BEA8794CE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1013" y="6475413"/>
            <a:ext cx="2133600" cy="261937"/>
          </a:xfr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C99903E-2A28-7442-B2DA-2D47CA92BCD8}" type="datetime1">
              <a:rPr lang="fr-FR" smtClean="0"/>
              <a:t>24/11/2022</a:t>
            </a:fld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4591C036-BB48-CB40-AC8C-505CD40FFA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79388" y="6475413"/>
            <a:ext cx="622300" cy="261937"/>
          </a:xfrm>
        </p:spPr>
        <p:txBody>
          <a:bodyPr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DDECE77-542D-BB45-A260-1A7713B8FA31}"/>
              </a:ext>
            </a:extLst>
          </p:cNvPr>
          <p:cNvSpPr txBox="1"/>
          <p:nvPr userDrawn="1"/>
        </p:nvSpPr>
        <p:spPr>
          <a:xfrm>
            <a:off x="1180573" y="6479423"/>
            <a:ext cx="6783795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050" b="0" i="0" kern="1200" dirty="0">
                <a:solidFill>
                  <a:schemeClr val="bg1"/>
                </a:solidFill>
                <a:latin typeface="+mn-lt"/>
                <a:ea typeface="Roboto Condensed Light" panose="02000000000000000000" pitchFamily="2" charset="0"/>
                <a:cs typeface="Geneva"/>
              </a:rPr>
              <a:t>GRADUATE SCHOOL OF ENGINEERING IN PAPER, PRINT MEDIA AND BIOMATERIALS</a:t>
            </a:r>
          </a:p>
        </p:txBody>
      </p:sp>
    </p:spTree>
    <p:extLst>
      <p:ext uri="{BB962C8B-B14F-4D97-AF65-F5344CB8AC3E}">
        <p14:creationId xmlns:p14="http://schemas.microsoft.com/office/powerpoint/2010/main" val="2493148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titre + texte + logo Pag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5">
            <a:extLst>
              <a:ext uri="{FF2B5EF4-FFF2-40B4-BE49-F238E27FC236}">
                <a16:creationId xmlns:a16="http://schemas.microsoft.com/office/drawing/2014/main" id="{160E0687-E836-3249-9854-CED7AF2E0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291" y="189657"/>
            <a:ext cx="4753417" cy="972655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rgbClr val="282D46"/>
                </a:solidFill>
                <a:latin typeface="+mj-lt"/>
                <a:ea typeface="Roboto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2" name="Espace réservé du texte 15">
            <a:extLst>
              <a:ext uri="{FF2B5EF4-FFF2-40B4-BE49-F238E27FC236}">
                <a16:creationId xmlns:a16="http://schemas.microsoft.com/office/drawing/2014/main" id="{4D2EB2AE-1407-A240-B929-BF5165E742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650" y="1484784"/>
            <a:ext cx="7886700" cy="5150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>
                <a:solidFill>
                  <a:srgbClr val="EC6707"/>
                </a:solidFill>
                <a:latin typeface="+mj-lt"/>
                <a:ea typeface="Roboto Condensed" pitchFamily="2" charset="0"/>
              </a:defRPr>
            </a:lvl1pPr>
          </a:lstStyle>
          <a:p>
            <a:r>
              <a:rPr lang="fr-FR" dirty="0"/>
              <a:t>Modifier les styles du texte du masque</a:t>
            </a:r>
          </a:p>
        </p:txBody>
      </p:sp>
      <p:sp>
        <p:nvSpPr>
          <p:cNvPr id="13" name="Espace réservé du texte 9">
            <a:extLst>
              <a:ext uri="{FF2B5EF4-FFF2-40B4-BE49-F238E27FC236}">
                <a16:creationId xmlns:a16="http://schemas.microsoft.com/office/drawing/2014/main" id="{70B70A4E-4153-CC46-998D-EB4AB2579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2340025"/>
            <a:ext cx="7886700" cy="1801029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800" b="0" i="0">
                <a:solidFill>
                  <a:srgbClr val="202843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</a:lstStyle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14" name="Espace réservé du texte 9">
            <a:extLst>
              <a:ext uri="{FF2B5EF4-FFF2-40B4-BE49-F238E27FC236}">
                <a16:creationId xmlns:a16="http://schemas.microsoft.com/office/drawing/2014/main" id="{C58AB216-2300-4640-8D66-5FAD1BD924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4485982"/>
            <a:ext cx="7886700" cy="175133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1pPr>
            <a:lvl2pPr marL="914400" indent="-457200">
              <a:buFont typeface="Wingdings" pitchFamily="2" charset="2"/>
              <a:buChar char="§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2pPr>
          </a:lstStyle>
          <a:p>
            <a:pPr lvl="1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EB1E8C63-4D42-5444-87C3-A038AE91D2A6}"/>
              </a:ext>
            </a:extLst>
          </p:cNvPr>
          <p:cNvCxnSpPr/>
          <p:nvPr userDrawn="1"/>
        </p:nvCxnSpPr>
        <p:spPr>
          <a:xfrm>
            <a:off x="179388" y="1268760"/>
            <a:ext cx="8785225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7B235227-E103-6348-961F-1A8111CA6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1013" y="6475413"/>
            <a:ext cx="2133600" cy="261937"/>
          </a:xfr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1A6EF8C-939B-7C42-B91A-5A88B65DB47C}" type="datetime1">
              <a:rPr lang="fr-FR" smtClean="0"/>
              <a:t>24/11/2022</a:t>
            </a:fld>
            <a:endParaRPr lang="fr-FR" dirty="0"/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EB5EAA07-A445-464C-9C49-B8E81461BF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79388" y="6475413"/>
            <a:ext cx="622300" cy="261937"/>
          </a:xfrm>
        </p:spPr>
        <p:txBody>
          <a:bodyPr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E27FE1D-7D08-4743-88FB-489A193A42D7}"/>
              </a:ext>
            </a:extLst>
          </p:cNvPr>
          <p:cNvSpPr txBox="1"/>
          <p:nvPr userDrawn="1"/>
        </p:nvSpPr>
        <p:spPr>
          <a:xfrm>
            <a:off x="1180573" y="6479423"/>
            <a:ext cx="6783795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050" b="0" i="0" kern="1200" dirty="0">
                <a:solidFill>
                  <a:schemeClr val="bg1"/>
                </a:solidFill>
                <a:latin typeface="+mn-lt"/>
                <a:ea typeface="Roboto Condensed Light" panose="02000000000000000000" pitchFamily="2" charset="0"/>
                <a:cs typeface="Geneva"/>
              </a:rPr>
              <a:t>GRADUATE SCHOOL OF ENGINEERING IN PAPER, PRINT MEDIA AND BIOMATERIALS</a:t>
            </a:r>
          </a:p>
        </p:txBody>
      </p:sp>
    </p:spTree>
    <p:extLst>
      <p:ext uri="{BB962C8B-B14F-4D97-AF65-F5344CB8AC3E}">
        <p14:creationId xmlns:p14="http://schemas.microsoft.com/office/powerpoint/2010/main" val="24214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vierge + logos Pagora-LG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EA31C6C8-7BCE-3141-9C62-57B0B2B6D1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350237"/>
            <a:ext cx="1053022" cy="380258"/>
          </a:xfrm>
          <a:prstGeom prst="rect">
            <a:avLst/>
          </a:prstGeom>
        </p:spPr>
      </p:pic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37D0BA2E-085E-C742-97C2-DC248B29E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1013" y="6475413"/>
            <a:ext cx="2133600" cy="261937"/>
          </a:xfr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561256C-5447-9D46-BF6D-7BCF350BCB56}" type="datetime1">
              <a:rPr lang="fr-FR" smtClean="0"/>
              <a:t>24/11/2022</a:t>
            </a:fld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BA8C67A3-E6C0-3042-9167-6026EAE3B8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79388" y="6475413"/>
            <a:ext cx="622300" cy="261937"/>
          </a:xfrm>
        </p:spPr>
        <p:txBody>
          <a:bodyPr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A63BB26-61EC-3B48-93AB-D75DE307932A}"/>
              </a:ext>
            </a:extLst>
          </p:cNvPr>
          <p:cNvSpPr txBox="1"/>
          <p:nvPr userDrawn="1"/>
        </p:nvSpPr>
        <p:spPr>
          <a:xfrm>
            <a:off x="1180573" y="6479423"/>
            <a:ext cx="6783795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050" b="0" i="0" kern="1200" dirty="0">
                <a:solidFill>
                  <a:schemeClr val="bg1"/>
                </a:solidFill>
                <a:latin typeface="+mn-lt"/>
                <a:ea typeface="Roboto Condensed Light" panose="02000000000000000000" pitchFamily="2" charset="0"/>
                <a:cs typeface="Geneva"/>
              </a:rPr>
              <a:t>GRADUATE SCHOOL OF ENGINEERING IN PAPER, PRINT MEDIA AND BIOMATERIALS</a:t>
            </a:r>
          </a:p>
        </p:txBody>
      </p:sp>
    </p:spTree>
    <p:extLst>
      <p:ext uri="{BB962C8B-B14F-4D97-AF65-F5344CB8AC3E}">
        <p14:creationId xmlns:p14="http://schemas.microsoft.com/office/powerpoint/2010/main" val="3729807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vierge + titre + logos Pagora-LG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EA31C6C8-7BCE-3141-9C62-57B0B2B6D1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350237"/>
            <a:ext cx="1053022" cy="380258"/>
          </a:xfrm>
          <a:prstGeom prst="rect">
            <a:avLst/>
          </a:prstGeom>
        </p:spPr>
      </p:pic>
      <p:sp>
        <p:nvSpPr>
          <p:cNvPr id="13" name="Titre 15">
            <a:extLst>
              <a:ext uri="{FF2B5EF4-FFF2-40B4-BE49-F238E27FC236}">
                <a16:creationId xmlns:a16="http://schemas.microsoft.com/office/drawing/2014/main" id="{3A0E01E7-2EA4-BA47-ADF3-2E5A2AD8B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291" y="189657"/>
            <a:ext cx="4753417" cy="972655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rgbClr val="282D46"/>
                </a:solidFill>
                <a:latin typeface="+mj-lt"/>
                <a:ea typeface="Roboto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D7933383-6B04-5241-8CC4-C32F51FEEF21}"/>
              </a:ext>
            </a:extLst>
          </p:cNvPr>
          <p:cNvCxnSpPr/>
          <p:nvPr userDrawn="1"/>
        </p:nvCxnSpPr>
        <p:spPr>
          <a:xfrm>
            <a:off x="179388" y="1268760"/>
            <a:ext cx="8785225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BBFF3BEB-EA0C-0145-80AC-EFF7E2F1C2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1013" y="6475413"/>
            <a:ext cx="2133600" cy="261937"/>
          </a:xfr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4158F2E-AC87-E248-92E0-C6C7A14CBC91}" type="datetime1">
              <a:rPr lang="fr-FR" smtClean="0"/>
              <a:t>24/11/2022</a:t>
            </a:fld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8D35D6C4-725D-E947-AE82-1A36291235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79388" y="6475413"/>
            <a:ext cx="622300" cy="261937"/>
          </a:xfrm>
        </p:spPr>
        <p:txBody>
          <a:bodyPr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56535A5-D1F7-5041-8429-5F842772DB9A}"/>
              </a:ext>
            </a:extLst>
          </p:cNvPr>
          <p:cNvSpPr txBox="1"/>
          <p:nvPr userDrawn="1"/>
        </p:nvSpPr>
        <p:spPr>
          <a:xfrm>
            <a:off x="1180573" y="6479423"/>
            <a:ext cx="6783795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050" b="0" i="0" kern="1200" dirty="0">
                <a:solidFill>
                  <a:schemeClr val="bg1"/>
                </a:solidFill>
                <a:latin typeface="+mn-lt"/>
                <a:ea typeface="Roboto Condensed Light" panose="02000000000000000000" pitchFamily="2" charset="0"/>
                <a:cs typeface="Geneva"/>
              </a:rPr>
              <a:t>GRADUATE SCHOOL OF ENGINEERING IN PAPER, PRINT MEDIA AND BIOMATERIALS</a:t>
            </a:r>
          </a:p>
        </p:txBody>
      </p:sp>
    </p:spTree>
    <p:extLst>
      <p:ext uri="{BB962C8B-B14F-4D97-AF65-F5344CB8AC3E}">
        <p14:creationId xmlns:p14="http://schemas.microsoft.com/office/powerpoint/2010/main" val="2458061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titre + textes + logos Pagora-LG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EA31C6C8-7BCE-3141-9C62-57B0B2B6D1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350237"/>
            <a:ext cx="1053022" cy="380258"/>
          </a:xfrm>
          <a:prstGeom prst="rect">
            <a:avLst/>
          </a:prstGeom>
        </p:spPr>
      </p:pic>
      <p:sp>
        <p:nvSpPr>
          <p:cNvPr id="10" name="Espace réservé du texte 15">
            <a:extLst>
              <a:ext uri="{FF2B5EF4-FFF2-40B4-BE49-F238E27FC236}">
                <a16:creationId xmlns:a16="http://schemas.microsoft.com/office/drawing/2014/main" id="{BA8B79F3-D2AC-4F47-8FD4-81DB22DCD3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650" y="1484784"/>
            <a:ext cx="7886700" cy="5150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>
                <a:solidFill>
                  <a:srgbClr val="EC6707"/>
                </a:solidFill>
                <a:latin typeface="+mj-lt"/>
                <a:ea typeface="Roboto Condensed" pitchFamily="2" charset="0"/>
              </a:defRPr>
            </a:lvl1pPr>
          </a:lstStyle>
          <a:p>
            <a:r>
              <a:rPr lang="fr-FR" dirty="0"/>
              <a:t>Modifier les styles du texte du masque</a:t>
            </a:r>
          </a:p>
        </p:txBody>
      </p:sp>
      <p:sp>
        <p:nvSpPr>
          <p:cNvPr id="13" name="Espace réservé du texte 9">
            <a:extLst>
              <a:ext uri="{FF2B5EF4-FFF2-40B4-BE49-F238E27FC236}">
                <a16:creationId xmlns:a16="http://schemas.microsoft.com/office/drawing/2014/main" id="{9BC3BA94-2D5A-AE4D-9D8D-9590D4E63F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2340025"/>
            <a:ext cx="7886700" cy="1801029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800" b="0" i="0">
                <a:solidFill>
                  <a:srgbClr val="202843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</a:lstStyle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14" name="Espace réservé du texte 9">
            <a:extLst>
              <a:ext uri="{FF2B5EF4-FFF2-40B4-BE49-F238E27FC236}">
                <a16:creationId xmlns:a16="http://schemas.microsoft.com/office/drawing/2014/main" id="{F004B884-15D2-F444-8B42-4BBBF21A3F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4485982"/>
            <a:ext cx="7886700" cy="175133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1pPr>
            <a:lvl2pPr marL="914400" indent="-457200">
              <a:buFont typeface="Wingdings" pitchFamily="2" charset="2"/>
              <a:buChar char="§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2pPr>
          </a:lstStyle>
          <a:p>
            <a:pPr lvl="1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16" name="Titre 15">
            <a:extLst>
              <a:ext uri="{FF2B5EF4-FFF2-40B4-BE49-F238E27FC236}">
                <a16:creationId xmlns:a16="http://schemas.microsoft.com/office/drawing/2014/main" id="{719D1139-E758-1544-8D44-BA25B8753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291" y="189657"/>
            <a:ext cx="4753417" cy="972655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rgbClr val="282D46"/>
                </a:solidFill>
                <a:latin typeface="+mj-lt"/>
                <a:ea typeface="Roboto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0127EA9A-AAE4-0D4C-AA91-56988C530DB2}"/>
              </a:ext>
            </a:extLst>
          </p:cNvPr>
          <p:cNvCxnSpPr/>
          <p:nvPr userDrawn="1"/>
        </p:nvCxnSpPr>
        <p:spPr>
          <a:xfrm>
            <a:off x="179388" y="1268760"/>
            <a:ext cx="8785225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0E3C241B-3F03-5F4A-B33E-CB4D75261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1013" y="6475413"/>
            <a:ext cx="2133600" cy="261937"/>
          </a:xfr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FE45CEF-33FA-0E4A-B427-9E446DDEE37C}" type="datetime1">
              <a:rPr lang="fr-FR" smtClean="0"/>
              <a:t>24/11/2022</a:t>
            </a:fld>
            <a:endParaRPr lang="fr-FR" dirty="0"/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CC9858CC-0676-3040-8BDA-547BF20BB3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79388" y="6475413"/>
            <a:ext cx="622300" cy="261937"/>
          </a:xfrm>
        </p:spPr>
        <p:txBody>
          <a:bodyPr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AB9E841-F12B-4248-AD8C-2CAA1BEAFD16}"/>
              </a:ext>
            </a:extLst>
          </p:cNvPr>
          <p:cNvSpPr txBox="1"/>
          <p:nvPr userDrawn="1"/>
        </p:nvSpPr>
        <p:spPr>
          <a:xfrm>
            <a:off x="1180573" y="6479423"/>
            <a:ext cx="6783795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050" b="0" i="0" kern="1200" dirty="0">
                <a:solidFill>
                  <a:schemeClr val="bg1"/>
                </a:solidFill>
                <a:latin typeface="+mn-lt"/>
                <a:ea typeface="Roboto Condensed Light" panose="02000000000000000000" pitchFamily="2" charset="0"/>
                <a:cs typeface="Geneva"/>
              </a:rPr>
              <a:t>GRADUATE SCHOOL OF ENGINEERING IN PAPER, PRINT MEDIA AND BIOMATERIALS</a:t>
            </a:r>
          </a:p>
        </p:txBody>
      </p:sp>
    </p:spTree>
    <p:extLst>
      <p:ext uri="{BB962C8B-B14F-4D97-AF65-F5344CB8AC3E}">
        <p14:creationId xmlns:p14="http://schemas.microsoft.com/office/powerpoint/2010/main" val="238676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cosystè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A34BED1-BCF5-1B41-85AE-E1F96B6049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" y="0"/>
            <a:ext cx="9141311" cy="6858000"/>
          </a:xfrm>
          <a:prstGeom prst="rect">
            <a:avLst/>
          </a:prstGeom>
        </p:spPr>
      </p:pic>
      <p:sp>
        <p:nvSpPr>
          <p:cNvPr id="3" name="Forme libre : forme 20">
            <a:extLst>
              <a:ext uri="{FF2B5EF4-FFF2-40B4-BE49-F238E27FC236}">
                <a16:creationId xmlns:a16="http://schemas.microsoft.com/office/drawing/2014/main" id="{726EB9CC-990E-984E-88E1-E895F4A5298B}"/>
              </a:ext>
            </a:extLst>
          </p:cNvPr>
          <p:cNvSpPr/>
          <p:nvPr userDrawn="1"/>
        </p:nvSpPr>
        <p:spPr bwMode="auto">
          <a:xfrm>
            <a:off x="-9525" y="2614964"/>
            <a:ext cx="1326123" cy="1641153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EC670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4" name="Forme libre : forme 32">
            <a:extLst>
              <a:ext uri="{FF2B5EF4-FFF2-40B4-BE49-F238E27FC236}">
                <a16:creationId xmlns:a16="http://schemas.microsoft.com/office/drawing/2014/main" id="{3D9DC05B-08CB-0F43-BD01-BE5979EA98C3}"/>
              </a:ext>
            </a:extLst>
          </p:cNvPr>
          <p:cNvSpPr/>
          <p:nvPr userDrawn="1"/>
        </p:nvSpPr>
        <p:spPr bwMode="auto">
          <a:xfrm>
            <a:off x="7259009" y="0"/>
            <a:ext cx="1894517" cy="1704513"/>
          </a:xfrm>
          <a:custGeom>
            <a:avLst/>
            <a:gdLst>
              <a:gd name="connsiteX0" fmla="*/ 0 w 1894517"/>
              <a:gd name="connsiteY0" fmla="*/ 0 h 1704513"/>
              <a:gd name="connsiteX1" fmla="*/ 1239603 w 1894517"/>
              <a:gd name="connsiteY1" fmla="*/ 0 h 1704513"/>
              <a:gd name="connsiteX2" fmla="*/ 1894517 w 1894517"/>
              <a:gd name="connsiteY2" fmla="*/ 467161 h 1704513"/>
              <a:gd name="connsiteX3" fmla="*/ 1894517 w 1894517"/>
              <a:gd name="connsiteY3" fmla="*/ 1704513 h 1704513"/>
              <a:gd name="connsiteX4" fmla="*/ 298591 w 1894517"/>
              <a:gd name="connsiteY4" fmla="*/ 566174 h 1704513"/>
              <a:gd name="connsiteX5" fmla="*/ 14110 w 1894517"/>
              <a:gd name="connsiteY5" fmla="*/ 78637 h 1704513"/>
              <a:gd name="connsiteX6" fmla="*/ 0 w 1894517"/>
              <a:gd name="connsiteY6" fmla="*/ 0 h 17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517" h="1704513">
                <a:moveTo>
                  <a:pt x="0" y="0"/>
                </a:moveTo>
                <a:lnTo>
                  <a:pt x="1239603" y="0"/>
                </a:lnTo>
                <a:lnTo>
                  <a:pt x="1894517" y="467161"/>
                </a:lnTo>
                <a:lnTo>
                  <a:pt x="1894517" y="1704513"/>
                </a:lnTo>
                <a:lnTo>
                  <a:pt x="298591" y="566174"/>
                </a:lnTo>
                <a:cubicBezTo>
                  <a:pt x="170766" y="474976"/>
                  <a:pt x="61003" y="279347"/>
                  <a:pt x="14110" y="78637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5" name="Forme libre : forme 35">
            <a:extLst>
              <a:ext uri="{FF2B5EF4-FFF2-40B4-BE49-F238E27FC236}">
                <a16:creationId xmlns:a16="http://schemas.microsoft.com/office/drawing/2014/main" id="{AC7E1809-6F1F-D646-8B2F-6B11FC5112D6}"/>
              </a:ext>
            </a:extLst>
          </p:cNvPr>
          <p:cNvSpPr/>
          <p:nvPr userDrawn="1"/>
        </p:nvSpPr>
        <p:spPr bwMode="auto">
          <a:xfrm>
            <a:off x="7601082" y="673269"/>
            <a:ext cx="1542918" cy="1568643"/>
          </a:xfrm>
          <a:custGeom>
            <a:avLst/>
            <a:gdLst>
              <a:gd name="connsiteX0" fmla="*/ 0 w 1542918"/>
              <a:gd name="connsiteY0" fmla="*/ 0 h 1568643"/>
              <a:gd name="connsiteX1" fmla="*/ 1542918 w 1542918"/>
              <a:gd name="connsiteY1" fmla="*/ 1100589 h 1568643"/>
              <a:gd name="connsiteX2" fmla="*/ 1542918 w 1542918"/>
              <a:gd name="connsiteY2" fmla="*/ 1568643 h 1568643"/>
              <a:gd name="connsiteX3" fmla="*/ 116802 w 1542918"/>
              <a:gd name="connsiteY3" fmla="*/ 551425 h 1568643"/>
              <a:gd name="connsiteX4" fmla="*/ 0 w 1542918"/>
              <a:gd name="connsiteY4" fmla="*/ 291815 h 1568643"/>
              <a:gd name="connsiteX5" fmla="*/ 0 w 1542918"/>
              <a:gd name="connsiteY5" fmla="*/ 0 h 15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918" h="1568643">
                <a:moveTo>
                  <a:pt x="0" y="0"/>
                </a:moveTo>
                <a:lnTo>
                  <a:pt x="1542918" y="1100589"/>
                </a:lnTo>
                <a:lnTo>
                  <a:pt x="1542918" y="1568643"/>
                </a:lnTo>
                <a:lnTo>
                  <a:pt x="116802" y="551425"/>
                </a:lnTo>
                <a:cubicBezTo>
                  <a:pt x="52327" y="505425"/>
                  <a:pt x="0" y="389193"/>
                  <a:pt x="0" y="291815"/>
                </a:cubicBezTo>
                <a:lnTo>
                  <a:pt x="0" y="0"/>
                </a:lnTo>
                <a:close/>
              </a:path>
            </a:pathLst>
          </a:custGeom>
          <a:solidFill>
            <a:srgbClr val="EC670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0E8479B9-10FA-D14E-A9C8-0850D802F0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90838" y="6453336"/>
            <a:ext cx="1363406" cy="261938"/>
          </a:xfrm>
          <a:prstGeom prst="rect">
            <a:avLst/>
          </a:prstGeom>
        </p:spPr>
        <p:txBody>
          <a:bodyPr anchor="ctr"/>
          <a:lstStyle>
            <a:lvl1pPr algn="r">
              <a:defRPr sz="12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Roboto Condensed" pitchFamily="2" charset="0"/>
              </a:defRPr>
            </a:lvl1pPr>
          </a:lstStyle>
          <a:p>
            <a:pPr>
              <a:defRPr/>
            </a:pPr>
            <a:fld id="{1460808D-C32A-8B4E-80B7-78999A8CA5F7}" type="datetime1">
              <a:rPr lang="fr-FR" smtClean="0"/>
              <a:pPr>
                <a:defRPr/>
              </a:pPr>
              <a:t>24/11/2022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7DD3415-3D2D-1D46-A52E-E3BCBF4026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1079026"/>
            <a:ext cx="2242261" cy="75712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658ACC3F-937E-FB4A-9845-E4E88879A14E}"/>
              </a:ext>
            </a:extLst>
          </p:cNvPr>
          <p:cNvSpPr txBox="1"/>
          <p:nvPr userDrawn="1"/>
        </p:nvSpPr>
        <p:spPr>
          <a:xfrm>
            <a:off x="5292080" y="2315016"/>
            <a:ext cx="3490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i="0" dirty="0">
                <a:solidFill>
                  <a:srgbClr val="EC6707"/>
                </a:solidFill>
                <a:latin typeface="+mj-lt"/>
                <a:ea typeface="Roboto" pitchFamily="2" charset="0"/>
              </a:rPr>
              <a:t>ECOSYSTEM</a:t>
            </a:r>
          </a:p>
        </p:txBody>
      </p:sp>
    </p:spTree>
    <p:extLst>
      <p:ext uri="{BB962C8B-B14F-4D97-AF65-F5344CB8AC3E}">
        <p14:creationId xmlns:p14="http://schemas.microsoft.com/office/powerpoint/2010/main" val="39486372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vierge + pied de page + logo Pag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 userDrawn="1"/>
        </p:nvCxnSpPr>
        <p:spPr bwMode="auto">
          <a:xfrm>
            <a:off x="179388" y="6092825"/>
            <a:ext cx="878522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250825" y="6165850"/>
            <a:ext cx="8642350" cy="215900"/>
          </a:xfrm>
        </p:spPr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82E574D0-7320-914F-A2D3-53969EA9DC8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831013" y="6475413"/>
            <a:ext cx="2133600" cy="261937"/>
          </a:xfr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E24DA2D-1A68-2442-A001-0E8112A015BC}" type="datetime1">
              <a:rPr lang="fr-FR" smtClean="0"/>
              <a:t>24/11/2022</a:t>
            </a:fld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F779AFE6-D8C9-6C46-A8C9-5474CC5F3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9388" y="6475413"/>
            <a:ext cx="622300" cy="261937"/>
          </a:xfrm>
        </p:spPr>
        <p:txBody>
          <a:bodyPr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0CDDFFD-4394-8C42-8192-1F00B9086E69}"/>
              </a:ext>
            </a:extLst>
          </p:cNvPr>
          <p:cNvSpPr txBox="1"/>
          <p:nvPr userDrawn="1"/>
        </p:nvSpPr>
        <p:spPr>
          <a:xfrm>
            <a:off x="1180573" y="6479423"/>
            <a:ext cx="6783795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050" b="0" i="0" kern="1200" dirty="0">
                <a:solidFill>
                  <a:schemeClr val="bg1"/>
                </a:solidFill>
                <a:latin typeface="+mn-lt"/>
                <a:ea typeface="Roboto Condensed Light" panose="02000000000000000000" pitchFamily="2" charset="0"/>
                <a:cs typeface="Geneva"/>
              </a:rPr>
              <a:t>GRADUATE SCHOOL OF ENGINEERING IN PAPER, PRINT MEDIA AND BIOMATERIALS</a:t>
            </a:r>
          </a:p>
        </p:txBody>
      </p:sp>
    </p:spTree>
    <p:extLst>
      <p:ext uri="{BB962C8B-B14F-4D97-AF65-F5344CB8AC3E}">
        <p14:creationId xmlns:p14="http://schemas.microsoft.com/office/powerpoint/2010/main" val="1035707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vierge + pied de page + logos Pagora-LG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 userDrawn="1"/>
        </p:nvCxnSpPr>
        <p:spPr bwMode="auto">
          <a:xfrm>
            <a:off x="179388" y="6092825"/>
            <a:ext cx="878522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250825" y="6165850"/>
            <a:ext cx="8642350" cy="215900"/>
          </a:xfrm>
        </p:spPr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A518B5B-DF09-8048-9864-6C4DE7A9C8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350237"/>
            <a:ext cx="1053022" cy="380258"/>
          </a:xfrm>
          <a:prstGeom prst="rect">
            <a:avLst/>
          </a:prstGeom>
        </p:spPr>
      </p:pic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56F2BA7C-C139-5541-8058-90AC89777DA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831013" y="6475413"/>
            <a:ext cx="2133600" cy="261937"/>
          </a:xfr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A69C08C-ACBC-3541-9660-545538758A00}" type="datetime1">
              <a:rPr lang="fr-FR" smtClean="0"/>
              <a:t>24/11/2022</a:t>
            </a:fld>
            <a:endParaRPr lang="fr-FR" dirty="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044BE6EF-424C-834F-B8B1-C5258601A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9388" y="6475413"/>
            <a:ext cx="622300" cy="261937"/>
          </a:xfrm>
        </p:spPr>
        <p:txBody>
          <a:bodyPr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28D33D7-2CAA-6446-A8CB-BC608F7A63AB}"/>
              </a:ext>
            </a:extLst>
          </p:cNvPr>
          <p:cNvSpPr txBox="1"/>
          <p:nvPr userDrawn="1"/>
        </p:nvSpPr>
        <p:spPr>
          <a:xfrm>
            <a:off x="1180573" y="6479423"/>
            <a:ext cx="6783795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050" b="0" i="0" kern="1200" dirty="0">
                <a:solidFill>
                  <a:schemeClr val="bg1"/>
                </a:solidFill>
                <a:latin typeface="+mn-lt"/>
                <a:ea typeface="Roboto Condensed Light" panose="02000000000000000000" pitchFamily="2" charset="0"/>
                <a:cs typeface="Geneva"/>
              </a:rPr>
              <a:t>GRADUATE SCHOOL OF ENGINEERING IN PAPER, PRINT MEDIA AND BIOMATERIALS</a:t>
            </a:r>
          </a:p>
        </p:txBody>
      </p:sp>
    </p:spTree>
    <p:extLst>
      <p:ext uri="{BB962C8B-B14F-4D97-AF65-F5344CB8AC3E}">
        <p14:creationId xmlns:p14="http://schemas.microsoft.com/office/powerpoint/2010/main" val="3798166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B9E240-CECA-46E6-82B7-7D6219647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832BB5-7F52-4E73-B279-112BF5AB0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BBA4E9-9E8E-4316-8B0B-FE4C0A180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7013-4496-4796-90BF-DD6E410D0BB1}" type="datetime1">
              <a:rPr lang="fr-FR" smtClean="0"/>
              <a:t>24/11/2022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29292D-FC96-45E0-B49B-B67FF5404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A5B47-F630-4CA4-A13D-61CAF490C6E9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CAEB9527-9A30-4DD6-BE16-37CDAE542D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8657" y="6499051"/>
            <a:ext cx="4506686" cy="45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altLang="fr-FR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École internationale du Papier, de la Communication Imprimée et des Biomatériaux</a:t>
            </a:r>
          </a:p>
        </p:txBody>
      </p:sp>
    </p:spTree>
    <p:extLst>
      <p:ext uri="{BB962C8B-B14F-4D97-AF65-F5344CB8AC3E}">
        <p14:creationId xmlns:p14="http://schemas.microsoft.com/office/powerpoint/2010/main" val="3448416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je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A34BED1-BCF5-1B41-85AE-E1F96B6049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4" y="0"/>
            <a:ext cx="9141310" cy="6858000"/>
          </a:xfrm>
          <a:prstGeom prst="rect">
            <a:avLst/>
          </a:prstGeom>
        </p:spPr>
      </p:pic>
      <p:sp>
        <p:nvSpPr>
          <p:cNvPr id="3" name="Forme libre : forme 20">
            <a:extLst>
              <a:ext uri="{FF2B5EF4-FFF2-40B4-BE49-F238E27FC236}">
                <a16:creationId xmlns:a16="http://schemas.microsoft.com/office/drawing/2014/main" id="{726EB9CC-990E-984E-88E1-E895F4A5298B}"/>
              </a:ext>
            </a:extLst>
          </p:cNvPr>
          <p:cNvSpPr/>
          <p:nvPr userDrawn="1"/>
        </p:nvSpPr>
        <p:spPr bwMode="auto">
          <a:xfrm>
            <a:off x="-9525" y="2614964"/>
            <a:ext cx="1326123" cy="1641153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EC670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4" name="Forme libre : forme 32">
            <a:extLst>
              <a:ext uri="{FF2B5EF4-FFF2-40B4-BE49-F238E27FC236}">
                <a16:creationId xmlns:a16="http://schemas.microsoft.com/office/drawing/2014/main" id="{3D9DC05B-08CB-0F43-BD01-BE5979EA98C3}"/>
              </a:ext>
            </a:extLst>
          </p:cNvPr>
          <p:cNvSpPr/>
          <p:nvPr userDrawn="1"/>
        </p:nvSpPr>
        <p:spPr bwMode="auto">
          <a:xfrm>
            <a:off x="7259009" y="0"/>
            <a:ext cx="1894517" cy="1704513"/>
          </a:xfrm>
          <a:custGeom>
            <a:avLst/>
            <a:gdLst>
              <a:gd name="connsiteX0" fmla="*/ 0 w 1894517"/>
              <a:gd name="connsiteY0" fmla="*/ 0 h 1704513"/>
              <a:gd name="connsiteX1" fmla="*/ 1239603 w 1894517"/>
              <a:gd name="connsiteY1" fmla="*/ 0 h 1704513"/>
              <a:gd name="connsiteX2" fmla="*/ 1894517 w 1894517"/>
              <a:gd name="connsiteY2" fmla="*/ 467161 h 1704513"/>
              <a:gd name="connsiteX3" fmla="*/ 1894517 w 1894517"/>
              <a:gd name="connsiteY3" fmla="*/ 1704513 h 1704513"/>
              <a:gd name="connsiteX4" fmla="*/ 298591 w 1894517"/>
              <a:gd name="connsiteY4" fmla="*/ 566174 h 1704513"/>
              <a:gd name="connsiteX5" fmla="*/ 14110 w 1894517"/>
              <a:gd name="connsiteY5" fmla="*/ 78637 h 1704513"/>
              <a:gd name="connsiteX6" fmla="*/ 0 w 1894517"/>
              <a:gd name="connsiteY6" fmla="*/ 0 h 17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517" h="1704513">
                <a:moveTo>
                  <a:pt x="0" y="0"/>
                </a:moveTo>
                <a:lnTo>
                  <a:pt x="1239603" y="0"/>
                </a:lnTo>
                <a:lnTo>
                  <a:pt x="1894517" y="467161"/>
                </a:lnTo>
                <a:lnTo>
                  <a:pt x="1894517" y="1704513"/>
                </a:lnTo>
                <a:lnTo>
                  <a:pt x="298591" y="566174"/>
                </a:lnTo>
                <a:cubicBezTo>
                  <a:pt x="170766" y="474976"/>
                  <a:pt x="61003" y="279347"/>
                  <a:pt x="14110" y="78637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5" name="Forme libre : forme 35">
            <a:extLst>
              <a:ext uri="{FF2B5EF4-FFF2-40B4-BE49-F238E27FC236}">
                <a16:creationId xmlns:a16="http://schemas.microsoft.com/office/drawing/2014/main" id="{AC7E1809-6F1F-D646-8B2F-6B11FC5112D6}"/>
              </a:ext>
            </a:extLst>
          </p:cNvPr>
          <p:cNvSpPr/>
          <p:nvPr userDrawn="1"/>
        </p:nvSpPr>
        <p:spPr bwMode="auto">
          <a:xfrm>
            <a:off x="7601082" y="673269"/>
            <a:ext cx="1542918" cy="1568643"/>
          </a:xfrm>
          <a:custGeom>
            <a:avLst/>
            <a:gdLst>
              <a:gd name="connsiteX0" fmla="*/ 0 w 1542918"/>
              <a:gd name="connsiteY0" fmla="*/ 0 h 1568643"/>
              <a:gd name="connsiteX1" fmla="*/ 1542918 w 1542918"/>
              <a:gd name="connsiteY1" fmla="*/ 1100589 h 1568643"/>
              <a:gd name="connsiteX2" fmla="*/ 1542918 w 1542918"/>
              <a:gd name="connsiteY2" fmla="*/ 1568643 h 1568643"/>
              <a:gd name="connsiteX3" fmla="*/ 116802 w 1542918"/>
              <a:gd name="connsiteY3" fmla="*/ 551425 h 1568643"/>
              <a:gd name="connsiteX4" fmla="*/ 0 w 1542918"/>
              <a:gd name="connsiteY4" fmla="*/ 291815 h 1568643"/>
              <a:gd name="connsiteX5" fmla="*/ 0 w 1542918"/>
              <a:gd name="connsiteY5" fmla="*/ 0 h 15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918" h="1568643">
                <a:moveTo>
                  <a:pt x="0" y="0"/>
                </a:moveTo>
                <a:lnTo>
                  <a:pt x="1542918" y="1100589"/>
                </a:lnTo>
                <a:lnTo>
                  <a:pt x="1542918" y="1568643"/>
                </a:lnTo>
                <a:lnTo>
                  <a:pt x="116802" y="551425"/>
                </a:lnTo>
                <a:cubicBezTo>
                  <a:pt x="52327" y="505425"/>
                  <a:pt x="0" y="389193"/>
                  <a:pt x="0" y="291815"/>
                </a:cubicBezTo>
                <a:lnTo>
                  <a:pt x="0" y="0"/>
                </a:lnTo>
                <a:close/>
              </a:path>
            </a:pathLst>
          </a:custGeom>
          <a:solidFill>
            <a:srgbClr val="EC670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0E8479B9-10FA-D14E-A9C8-0850D802F0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90838" y="6453336"/>
            <a:ext cx="1363406" cy="261938"/>
          </a:xfrm>
          <a:prstGeom prst="rect">
            <a:avLst/>
          </a:prstGeom>
        </p:spPr>
        <p:txBody>
          <a:bodyPr anchor="ctr"/>
          <a:lstStyle>
            <a:lvl1pPr algn="r">
              <a:defRPr sz="12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Roboto Condensed" pitchFamily="2" charset="0"/>
              </a:defRPr>
            </a:lvl1pPr>
          </a:lstStyle>
          <a:p>
            <a:pPr>
              <a:defRPr/>
            </a:pPr>
            <a:fld id="{1460808D-C32A-8B4E-80B7-78999A8CA5F7}" type="datetime1">
              <a:rPr lang="fr-FR" smtClean="0"/>
              <a:pPr>
                <a:defRPr/>
              </a:pPr>
              <a:t>24/11/2022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4C30D93-E452-9346-B224-23D3371B3A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1079026"/>
            <a:ext cx="2242261" cy="75712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DC756ED-4046-D747-B523-CB4B7F82054E}"/>
              </a:ext>
            </a:extLst>
          </p:cNvPr>
          <p:cNvSpPr txBox="1"/>
          <p:nvPr userDrawn="1"/>
        </p:nvSpPr>
        <p:spPr>
          <a:xfrm>
            <a:off x="5292080" y="2315016"/>
            <a:ext cx="3490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i="0" dirty="0">
                <a:solidFill>
                  <a:srgbClr val="EC6707"/>
                </a:solidFill>
                <a:latin typeface="+mj-lt"/>
                <a:ea typeface="Roboto" pitchFamily="2" charset="0"/>
              </a:rPr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223547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no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A34BED1-BCF5-1B41-85AE-E1F96B6049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4" y="0"/>
            <a:ext cx="9141310" cy="6858000"/>
          </a:xfrm>
          <a:prstGeom prst="rect">
            <a:avLst/>
          </a:prstGeom>
        </p:spPr>
      </p:pic>
      <p:sp>
        <p:nvSpPr>
          <p:cNvPr id="3" name="Forme libre : forme 20">
            <a:extLst>
              <a:ext uri="{FF2B5EF4-FFF2-40B4-BE49-F238E27FC236}">
                <a16:creationId xmlns:a16="http://schemas.microsoft.com/office/drawing/2014/main" id="{726EB9CC-990E-984E-88E1-E895F4A5298B}"/>
              </a:ext>
            </a:extLst>
          </p:cNvPr>
          <p:cNvSpPr/>
          <p:nvPr userDrawn="1"/>
        </p:nvSpPr>
        <p:spPr bwMode="auto">
          <a:xfrm>
            <a:off x="-9525" y="2614964"/>
            <a:ext cx="1326123" cy="1641153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EC670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4" name="Forme libre : forme 32">
            <a:extLst>
              <a:ext uri="{FF2B5EF4-FFF2-40B4-BE49-F238E27FC236}">
                <a16:creationId xmlns:a16="http://schemas.microsoft.com/office/drawing/2014/main" id="{3D9DC05B-08CB-0F43-BD01-BE5979EA98C3}"/>
              </a:ext>
            </a:extLst>
          </p:cNvPr>
          <p:cNvSpPr/>
          <p:nvPr userDrawn="1"/>
        </p:nvSpPr>
        <p:spPr bwMode="auto">
          <a:xfrm>
            <a:off x="7259009" y="0"/>
            <a:ext cx="1894517" cy="1704513"/>
          </a:xfrm>
          <a:custGeom>
            <a:avLst/>
            <a:gdLst>
              <a:gd name="connsiteX0" fmla="*/ 0 w 1894517"/>
              <a:gd name="connsiteY0" fmla="*/ 0 h 1704513"/>
              <a:gd name="connsiteX1" fmla="*/ 1239603 w 1894517"/>
              <a:gd name="connsiteY1" fmla="*/ 0 h 1704513"/>
              <a:gd name="connsiteX2" fmla="*/ 1894517 w 1894517"/>
              <a:gd name="connsiteY2" fmla="*/ 467161 h 1704513"/>
              <a:gd name="connsiteX3" fmla="*/ 1894517 w 1894517"/>
              <a:gd name="connsiteY3" fmla="*/ 1704513 h 1704513"/>
              <a:gd name="connsiteX4" fmla="*/ 298591 w 1894517"/>
              <a:gd name="connsiteY4" fmla="*/ 566174 h 1704513"/>
              <a:gd name="connsiteX5" fmla="*/ 14110 w 1894517"/>
              <a:gd name="connsiteY5" fmla="*/ 78637 h 1704513"/>
              <a:gd name="connsiteX6" fmla="*/ 0 w 1894517"/>
              <a:gd name="connsiteY6" fmla="*/ 0 h 17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517" h="1704513">
                <a:moveTo>
                  <a:pt x="0" y="0"/>
                </a:moveTo>
                <a:lnTo>
                  <a:pt x="1239603" y="0"/>
                </a:lnTo>
                <a:lnTo>
                  <a:pt x="1894517" y="467161"/>
                </a:lnTo>
                <a:lnTo>
                  <a:pt x="1894517" y="1704513"/>
                </a:lnTo>
                <a:lnTo>
                  <a:pt x="298591" y="566174"/>
                </a:lnTo>
                <a:cubicBezTo>
                  <a:pt x="170766" y="474976"/>
                  <a:pt x="61003" y="279347"/>
                  <a:pt x="14110" y="78637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5" name="Forme libre : forme 35">
            <a:extLst>
              <a:ext uri="{FF2B5EF4-FFF2-40B4-BE49-F238E27FC236}">
                <a16:creationId xmlns:a16="http://schemas.microsoft.com/office/drawing/2014/main" id="{AC7E1809-6F1F-D646-8B2F-6B11FC5112D6}"/>
              </a:ext>
            </a:extLst>
          </p:cNvPr>
          <p:cNvSpPr/>
          <p:nvPr userDrawn="1"/>
        </p:nvSpPr>
        <p:spPr bwMode="auto">
          <a:xfrm>
            <a:off x="7601082" y="673269"/>
            <a:ext cx="1542918" cy="1568643"/>
          </a:xfrm>
          <a:custGeom>
            <a:avLst/>
            <a:gdLst>
              <a:gd name="connsiteX0" fmla="*/ 0 w 1542918"/>
              <a:gd name="connsiteY0" fmla="*/ 0 h 1568643"/>
              <a:gd name="connsiteX1" fmla="*/ 1542918 w 1542918"/>
              <a:gd name="connsiteY1" fmla="*/ 1100589 h 1568643"/>
              <a:gd name="connsiteX2" fmla="*/ 1542918 w 1542918"/>
              <a:gd name="connsiteY2" fmla="*/ 1568643 h 1568643"/>
              <a:gd name="connsiteX3" fmla="*/ 116802 w 1542918"/>
              <a:gd name="connsiteY3" fmla="*/ 551425 h 1568643"/>
              <a:gd name="connsiteX4" fmla="*/ 0 w 1542918"/>
              <a:gd name="connsiteY4" fmla="*/ 291815 h 1568643"/>
              <a:gd name="connsiteX5" fmla="*/ 0 w 1542918"/>
              <a:gd name="connsiteY5" fmla="*/ 0 h 15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918" h="1568643">
                <a:moveTo>
                  <a:pt x="0" y="0"/>
                </a:moveTo>
                <a:lnTo>
                  <a:pt x="1542918" y="1100589"/>
                </a:lnTo>
                <a:lnTo>
                  <a:pt x="1542918" y="1568643"/>
                </a:lnTo>
                <a:lnTo>
                  <a:pt x="116802" y="551425"/>
                </a:lnTo>
                <a:cubicBezTo>
                  <a:pt x="52327" y="505425"/>
                  <a:pt x="0" y="389193"/>
                  <a:pt x="0" y="291815"/>
                </a:cubicBezTo>
                <a:lnTo>
                  <a:pt x="0" y="0"/>
                </a:lnTo>
                <a:close/>
              </a:path>
            </a:pathLst>
          </a:custGeom>
          <a:solidFill>
            <a:srgbClr val="EC670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0E8479B9-10FA-D14E-A9C8-0850D802F0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90838" y="6453336"/>
            <a:ext cx="1363406" cy="261938"/>
          </a:xfrm>
          <a:prstGeom prst="rect">
            <a:avLst/>
          </a:prstGeom>
        </p:spPr>
        <p:txBody>
          <a:bodyPr anchor="ctr"/>
          <a:lstStyle>
            <a:lvl1pPr algn="r">
              <a:defRPr sz="12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Roboto Condensed" pitchFamily="2" charset="0"/>
              </a:defRPr>
            </a:lvl1pPr>
          </a:lstStyle>
          <a:p>
            <a:pPr>
              <a:defRPr/>
            </a:pPr>
            <a:fld id="{1460808D-C32A-8B4E-80B7-78999A8CA5F7}" type="datetime1">
              <a:rPr lang="fr-FR" smtClean="0"/>
              <a:pPr>
                <a:defRPr/>
              </a:pPr>
              <a:t>24/11/2022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21A7F3F-64ED-274C-8036-ED2A204F8A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1079026"/>
            <a:ext cx="2242261" cy="75712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D4833DB-30D7-4A40-982B-571E55351EDF}"/>
              </a:ext>
            </a:extLst>
          </p:cNvPr>
          <p:cNvSpPr txBox="1"/>
          <p:nvPr userDrawn="1"/>
        </p:nvSpPr>
        <p:spPr>
          <a:xfrm>
            <a:off x="5292080" y="2315016"/>
            <a:ext cx="3490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i="0" dirty="0">
                <a:solidFill>
                  <a:srgbClr val="EC6707"/>
                </a:solidFill>
                <a:latin typeface="+mj-lt"/>
                <a:ea typeface="Roboto" pitchFamily="2" charset="0"/>
              </a:rPr>
              <a:t>GRENOBLE</a:t>
            </a:r>
          </a:p>
        </p:txBody>
      </p:sp>
    </p:spTree>
    <p:extLst>
      <p:ext uri="{BB962C8B-B14F-4D97-AF65-F5344CB8AC3E}">
        <p14:creationId xmlns:p14="http://schemas.microsoft.com/office/powerpoint/2010/main" val="1706490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cole internatio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A34BED1-BCF5-1B41-85AE-E1F96B6049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4" y="0"/>
            <a:ext cx="9141310" cy="6857999"/>
          </a:xfrm>
          <a:prstGeom prst="rect">
            <a:avLst/>
          </a:prstGeom>
        </p:spPr>
      </p:pic>
      <p:sp>
        <p:nvSpPr>
          <p:cNvPr id="3" name="Forme libre : forme 20">
            <a:extLst>
              <a:ext uri="{FF2B5EF4-FFF2-40B4-BE49-F238E27FC236}">
                <a16:creationId xmlns:a16="http://schemas.microsoft.com/office/drawing/2014/main" id="{726EB9CC-990E-984E-88E1-E895F4A5298B}"/>
              </a:ext>
            </a:extLst>
          </p:cNvPr>
          <p:cNvSpPr/>
          <p:nvPr userDrawn="1"/>
        </p:nvSpPr>
        <p:spPr bwMode="auto">
          <a:xfrm>
            <a:off x="-9525" y="2614964"/>
            <a:ext cx="1326123" cy="1641153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EC670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4" name="Forme libre : forme 32">
            <a:extLst>
              <a:ext uri="{FF2B5EF4-FFF2-40B4-BE49-F238E27FC236}">
                <a16:creationId xmlns:a16="http://schemas.microsoft.com/office/drawing/2014/main" id="{3D9DC05B-08CB-0F43-BD01-BE5979EA98C3}"/>
              </a:ext>
            </a:extLst>
          </p:cNvPr>
          <p:cNvSpPr/>
          <p:nvPr userDrawn="1"/>
        </p:nvSpPr>
        <p:spPr bwMode="auto">
          <a:xfrm>
            <a:off x="7259009" y="0"/>
            <a:ext cx="1894517" cy="1704513"/>
          </a:xfrm>
          <a:custGeom>
            <a:avLst/>
            <a:gdLst>
              <a:gd name="connsiteX0" fmla="*/ 0 w 1894517"/>
              <a:gd name="connsiteY0" fmla="*/ 0 h 1704513"/>
              <a:gd name="connsiteX1" fmla="*/ 1239603 w 1894517"/>
              <a:gd name="connsiteY1" fmla="*/ 0 h 1704513"/>
              <a:gd name="connsiteX2" fmla="*/ 1894517 w 1894517"/>
              <a:gd name="connsiteY2" fmla="*/ 467161 h 1704513"/>
              <a:gd name="connsiteX3" fmla="*/ 1894517 w 1894517"/>
              <a:gd name="connsiteY3" fmla="*/ 1704513 h 1704513"/>
              <a:gd name="connsiteX4" fmla="*/ 298591 w 1894517"/>
              <a:gd name="connsiteY4" fmla="*/ 566174 h 1704513"/>
              <a:gd name="connsiteX5" fmla="*/ 14110 w 1894517"/>
              <a:gd name="connsiteY5" fmla="*/ 78637 h 1704513"/>
              <a:gd name="connsiteX6" fmla="*/ 0 w 1894517"/>
              <a:gd name="connsiteY6" fmla="*/ 0 h 17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517" h="1704513">
                <a:moveTo>
                  <a:pt x="0" y="0"/>
                </a:moveTo>
                <a:lnTo>
                  <a:pt x="1239603" y="0"/>
                </a:lnTo>
                <a:lnTo>
                  <a:pt x="1894517" y="467161"/>
                </a:lnTo>
                <a:lnTo>
                  <a:pt x="1894517" y="1704513"/>
                </a:lnTo>
                <a:lnTo>
                  <a:pt x="298591" y="566174"/>
                </a:lnTo>
                <a:cubicBezTo>
                  <a:pt x="170766" y="474976"/>
                  <a:pt x="61003" y="279347"/>
                  <a:pt x="14110" y="78637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5" name="Forme libre : forme 35">
            <a:extLst>
              <a:ext uri="{FF2B5EF4-FFF2-40B4-BE49-F238E27FC236}">
                <a16:creationId xmlns:a16="http://schemas.microsoft.com/office/drawing/2014/main" id="{AC7E1809-6F1F-D646-8B2F-6B11FC5112D6}"/>
              </a:ext>
            </a:extLst>
          </p:cNvPr>
          <p:cNvSpPr/>
          <p:nvPr userDrawn="1"/>
        </p:nvSpPr>
        <p:spPr bwMode="auto">
          <a:xfrm>
            <a:off x="7601082" y="673269"/>
            <a:ext cx="1542918" cy="1568643"/>
          </a:xfrm>
          <a:custGeom>
            <a:avLst/>
            <a:gdLst>
              <a:gd name="connsiteX0" fmla="*/ 0 w 1542918"/>
              <a:gd name="connsiteY0" fmla="*/ 0 h 1568643"/>
              <a:gd name="connsiteX1" fmla="*/ 1542918 w 1542918"/>
              <a:gd name="connsiteY1" fmla="*/ 1100589 h 1568643"/>
              <a:gd name="connsiteX2" fmla="*/ 1542918 w 1542918"/>
              <a:gd name="connsiteY2" fmla="*/ 1568643 h 1568643"/>
              <a:gd name="connsiteX3" fmla="*/ 116802 w 1542918"/>
              <a:gd name="connsiteY3" fmla="*/ 551425 h 1568643"/>
              <a:gd name="connsiteX4" fmla="*/ 0 w 1542918"/>
              <a:gd name="connsiteY4" fmla="*/ 291815 h 1568643"/>
              <a:gd name="connsiteX5" fmla="*/ 0 w 1542918"/>
              <a:gd name="connsiteY5" fmla="*/ 0 h 15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918" h="1568643">
                <a:moveTo>
                  <a:pt x="0" y="0"/>
                </a:moveTo>
                <a:lnTo>
                  <a:pt x="1542918" y="1100589"/>
                </a:lnTo>
                <a:lnTo>
                  <a:pt x="1542918" y="1568643"/>
                </a:lnTo>
                <a:lnTo>
                  <a:pt x="116802" y="551425"/>
                </a:lnTo>
                <a:cubicBezTo>
                  <a:pt x="52327" y="505425"/>
                  <a:pt x="0" y="389193"/>
                  <a:pt x="0" y="291815"/>
                </a:cubicBezTo>
                <a:lnTo>
                  <a:pt x="0" y="0"/>
                </a:lnTo>
                <a:close/>
              </a:path>
            </a:pathLst>
          </a:custGeom>
          <a:solidFill>
            <a:srgbClr val="EC670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72DC410-20CD-1340-A908-5036982410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1079026"/>
            <a:ext cx="2242261" cy="757128"/>
          </a:xfrm>
          <a:prstGeom prst="rect">
            <a:avLst/>
          </a:prstGeom>
        </p:spPr>
      </p:pic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0E8479B9-10FA-D14E-A9C8-0850D802F0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90838" y="6453336"/>
            <a:ext cx="1363406" cy="261938"/>
          </a:xfrm>
          <a:prstGeom prst="rect">
            <a:avLst/>
          </a:prstGeom>
        </p:spPr>
        <p:txBody>
          <a:bodyPr anchor="ctr"/>
          <a:lstStyle>
            <a:lvl1pPr algn="r">
              <a:defRPr sz="12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Roboto Condensed" pitchFamily="2" charset="0"/>
              </a:defRPr>
            </a:lvl1pPr>
          </a:lstStyle>
          <a:p>
            <a:pPr>
              <a:defRPr/>
            </a:pPr>
            <a:fld id="{1460808D-C32A-8B4E-80B7-78999A8CA5F7}" type="datetime1">
              <a:rPr lang="fr-FR" smtClean="0"/>
              <a:pPr>
                <a:defRPr/>
              </a:pPr>
              <a:t>24/11/2022</a:t>
            </a:fld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4658784-9B69-8D4E-9D4C-2CE93F56B397}"/>
              </a:ext>
            </a:extLst>
          </p:cNvPr>
          <p:cNvSpPr txBox="1"/>
          <p:nvPr userDrawn="1"/>
        </p:nvSpPr>
        <p:spPr>
          <a:xfrm>
            <a:off x="5292080" y="2315016"/>
            <a:ext cx="3490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i="0" dirty="0">
                <a:solidFill>
                  <a:srgbClr val="EC6707"/>
                </a:solidFill>
                <a:latin typeface="+mj-lt"/>
                <a:ea typeface="Roboto" pitchFamily="2" charset="0"/>
              </a:rPr>
              <a:t>INTERNATIONAL SCHOOL</a:t>
            </a:r>
          </a:p>
        </p:txBody>
      </p:sp>
    </p:spTree>
    <p:extLst>
      <p:ext uri="{BB962C8B-B14F-4D97-AF65-F5344CB8AC3E}">
        <p14:creationId xmlns:p14="http://schemas.microsoft.com/office/powerpoint/2010/main" val="3862200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her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A34BED1-BCF5-1B41-85AE-E1F96B6049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4" y="0"/>
            <a:ext cx="9141309" cy="6857999"/>
          </a:xfrm>
          <a:prstGeom prst="rect">
            <a:avLst/>
          </a:prstGeom>
        </p:spPr>
      </p:pic>
      <p:sp>
        <p:nvSpPr>
          <p:cNvPr id="3" name="Forme libre : forme 20">
            <a:extLst>
              <a:ext uri="{FF2B5EF4-FFF2-40B4-BE49-F238E27FC236}">
                <a16:creationId xmlns:a16="http://schemas.microsoft.com/office/drawing/2014/main" id="{726EB9CC-990E-984E-88E1-E895F4A5298B}"/>
              </a:ext>
            </a:extLst>
          </p:cNvPr>
          <p:cNvSpPr/>
          <p:nvPr userDrawn="1"/>
        </p:nvSpPr>
        <p:spPr bwMode="auto">
          <a:xfrm>
            <a:off x="-9525" y="2614964"/>
            <a:ext cx="1326123" cy="1641153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EC670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4" name="Forme libre : forme 32">
            <a:extLst>
              <a:ext uri="{FF2B5EF4-FFF2-40B4-BE49-F238E27FC236}">
                <a16:creationId xmlns:a16="http://schemas.microsoft.com/office/drawing/2014/main" id="{3D9DC05B-08CB-0F43-BD01-BE5979EA98C3}"/>
              </a:ext>
            </a:extLst>
          </p:cNvPr>
          <p:cNvSpPr/>
          <p:nvPr userDrawn="1"/>
        </p:nvSpPr>
        <p:spPr bwMode="auto">
          <a:xfrm>
            <a:off x="7259009" y="0"/>
            <a:ext cx="1894517" cy="1704513"/>
          </a:xfrm>
          <a:custGeom>
            <a:avLst/>
            <a:gdLst>
              <a:gd name="connsiteX0" fmla="*/ 0 w 1894517"/>
              <a:gd name="connsiteY0" fmla="*/ 0 h 1704513"/>
              <a:gd name="connsiteX1" fmla="*/ 1239603 w 1894517"/>
              <a:gd name="connsiteY1" fmla="*/ 0 h 1704513"/>
              <a:gd name="connsiteX2" fmla="*/ 1894517 w 1894517"/>
              <a:gd name="connsiteY2" fmla="*/ 467161 h 1704513"/>
              <a:gd name="connsiteX3" fmla="*/ 1894517 w 1894517"/>
              <a:gd name="connsiteY3" fmla="*/ 1704513 h 1704513"/>
              <a:gd name="connsiteX4" fmla="*/ 298591 w 1894517"/>
              <a:gd name="connsiteY4" fmla="*/ 566174 h 1704513"/>
              <a:gd name="connsiteX5" fmla="*/ 14110 w 1894517"/>
              <a:gd name="connsiteY5" fmla="*/ 78637 h 1704513"/>
              <a:gd name="connsiteX6" fmla="*/ 0 w 1894517"/>
              <a:gd name="connsiteY6" fmla="*/ 0 h 17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517" h="1704513">
                <a:moveTo>
                  <a:pt x="0" y="0"/>
                </a:moveTo>
                <a:lnTo>
                  <a:pt x="1239603" y="0"/>
                </a:lnTo>
                <a:lnTo>
                  <a:pt x="1894517" y="467161"/>
                </a:lnTo>
                <a:lnTo>
                  <a:pt x="1894517" y="1704513"/>
                </a:lnTo>
                <a:lnTo>
                  <a:pt x="298591" y="566174"/>
                </a:lnTo>
                <a:cubicBezTo>
                  <a:pt x="170766" y="474976"/>
                  <a:pt x="61003" y="279347"/>
                  <a:pt x="14110" y="78637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5" name="Forme libre : forme 35">
            <a:extLst>
              <a:ext uri="{FF2B5EF4-FFF2-40B4-BE49-F238E27FC236}">
                <a16:creationId xmlns:a16="http://schemas.microsoft.com/office/drawing/2014/main" id="{AC7E1809-6F1F-D646-8B2F-6B11FC5112D6}"/>
              </a:ext>
            </a:extLst>
          </p:cNvPr>
          <p:cNvSpPr/>
          <p:nvPr userDrawn="1"/>
        </p:nvSpPr>
        <p:spPr bwMode="auto">
          <a:xfrm>
            <a:off x="7601082" y="673269"/>
            <a:ext cx="1542918" cy="1568643"/>
          </a:xfrm>
          <a:custGeom>
            <a:avLst/>
            <a:gdLst>
              <a:gd name="connsiteX0" fmla="*/ 0 w 1542918"/>
              <a:gd name="connsiteY0" fmla="*/ 0 h 1568643"/>
              <a:gd name="connsiteX1" fmla="*/ 1542918 w 1542918"/>
              <a:gd name="connsiteY1" fmla="*/ 1100589 h 1568643"/>
              <a:gd name="connsiteX2" fmla="*/ 1542918 w 1542918"/>
              <a:gd name="connsiteY2" fmla="*/ 1568643 h 1568643"/>
              <a:gd name="connsiteX3" fmla="*/ 116802 w 1542918"/>
              <a:gd name="connsiteY3" fmla="*/ 551425 h 1568643"/>
              <a:gd name="connsiteX4" fmla="*/ 0 w 1542918"/>
              <a:gd name="connsiteY4" fmla="*/ 291815 h 1568643"/>
              <a:gd name="connsiteX5" fmla="*/ 0 w 1542918"/>
              <a:gd name="connsiteY5" fmla="*/ 0 h 15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918" h="1568643">
                <a:moveTo>
                  <a:pt x="0" y="0"/>
                </a:moveTo>
                <a:lnTo>
                  <a:pt x="1542918" y="1100589"/>
                </a:lnTo>
                <a:lnTo>
                  <a:pt x="1542918" y="1568643"/>
                </a:lnTo>
                <a:lnTo>
                  <a:pt x="116802" y="551425"/>
                </a:lnTo>
                <a:cubicBezTo>
                  <a:pt x="52327" y="505425"/>
                  <a:pt x="0" y="389193"/>
                  <a:pt x="0" y="291815"/>
                </a:cubicBezTo>
                <a:lnTo>
                  <a:pt x="0" y="0"/>
                </a:lnTo>
                <a:close/>
              </a:path>
            </a:pathLst>
          </a:custGeom>
          <a:solidFill>
            <a:srgbClr val="EC670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72DC410-20CD-1340-A908-5036982410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1079026"/>
            <a:ext cx="2242261" cy="757128"/>
          </a:xfrm>
          <a:prstGeom prst="rect">
            <a:avLst/>
          </a:prstGeom>
        </p:spPr>
      </p:pic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0E8479B9-10FA-D14E-A9C8-0850D802F0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90838" y="6453336"/>
            <a:ext cx="1363406" cy="261938"/>
          </a:xfrm>
          <a:prstGeom prst="rect">
            <a:avLst/>
          </a:prstGeom>
        </p:spPr>
        <p:txBody>
          <a:bodyPr anchor="ctr"/>
          <a:lstStyle>
            <a:lvl1pPr algn="r">
              <a:defRPr sz="12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Roboto Condensed" pitchFamily="2" charset="0"/>
              </a:defRPr>
            </a:lvl1pPr>
          </a:lstStyle>
          <a:p>
            <a:pPr>
              <a:defRPr/>
            </a:pPr>
            <a:fld id="{1460808D-C32A-8B4E-80B7-78999A8CA5F7}" type="datetime1">
              <a:rPr lang="fr-FR" smtClean="0"/>
              <a:pPr>
                <a:defRPr/>
              </a:pPr>
              <a:t>24/11/2022</a:t>
            </a:fld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4658784-9B69-8D4E-9D4C-2CE93F56B397}"/>
              </a:ext>
            </a:extLst>
          </p:cNvPr>
          <p:cNvSpPr txBox="1"/>
          <p:nvPr userDrawn="1"/>
        </p:nvSpPr>
        <p:spPr>
          <a:xfrm>
            <a:off x="5292080" y="2315016"/>
            <a:ext cx="3490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i="0" dirty="0">
                <a:solidFill>
                  <a:srgbClr val="EC6707"/>
                </a:solidFill>
                <a:latin typeface="+mj-lt"/>
                <a:ea typeface="Roboto" pitchFamily="2" charset="0"/>
              </a:rPr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3675153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maines d'appli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A34BED1-BCF5-1B41-85AE-E1F96B6049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4" y="0"/>
            <a:ext cx="9141309" cy="6857998"/>
          </a:xfrm>
          <a:prstGeom prst="rect">
            <a:avLst/>
          </a:prstGeom>
        </p:spPr>
      </p:pic>
      <p:sp>
        <p:nvSpPr>
          <p:cNvPr id="3" name="Forme libre : forme 20">
            <a:extLst>
              <a:ext uri="{FF2B5EF4-FFF2-40B4-BE49-F238E27FC236}">
                <a16:creationId xmlns:a16="http://schemas.microsoft.com/office/drawing/2014/main" id="{726EB9CC-990E-984E-88E1-E895F4A5298B}"/>
              </a:ext>
            </a:extLst>
          </p:cNvPr>
          <p:cNvSpPr/>
          <p:nvPr userDrawn="1"/>
        </p:nvSpPr>
        <p:spPr bwMode="auto">
          <a:xfrm>
            <a:off x="-9525" y="2614964"/>
            <a:ext cx="1326123" cy="1641153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EC670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4" name="Forme libre : forme 32">
            <a:extLst>
              <a:ext uri="{FF2B5EF4-FFF2-40B4-BE49-F238E27FC236}">
                <a16:creationId xmlns:a16="http://schemas.microsoft.com/office/drawing/2014/main" id="{3D9DC05B-08CB-0F43-BD01-BE5979EA98C3}"/>
              </a:ext>
            </a:extLst>
          </p:cNvPr>
          <p:cNvSpPr/>
          <p:nvPr userDrawn="1"/>
        </p:nvSpPr>
        <p:spPr bwMode="auto">
          <a:xfrm>
            <a:off x="7259009" y="0"/>
            <a:ext cx="1894517" cy="1704513"/>
          </a:xfrm>
          <a:custGeom>
            <a:avLst/>
            <a:gdLst>
              <a:gd name="connsiteX0" fmla="*/ 0 w 1894517"/>
              <a:gd name="connsiteY0" fmla="*/ 0 h 1704513"/>
              <a:gd name="connsiteX1" fmla="*/ 1239603 w 1894517"/>
              <a:gd name="connsiteY1" fmla="*/ 0 h 1704513"/>
              <a:gd name="connsiteX2" fmla="*/ 1894517 w 1894517"/>
              <a:gd name="connsiteY2" fmla="*/ 467161 h 1704513"/>
              <a:gd name="connsiteX3" fmla="*/ 1894517 w 1894517"/>
              <a:gd name="connsiteY3" fmla="*/ 1704513 h 1704513"/>
              <a:gd name="connsiteX4" fmla="*/ 298591 w 1894517"/>
              <a:gd name="connsiteY4" fmla="*/ 566174 h 1704513"/>
              <a:gd name="connsiteX5" fmla="*/ 14110 w 1894517"/>
              <a:gd name="connsiteY5" fmla="*/ 78637 h 1704513"/>
              <a:gd name="connsiteX6" fmla="*/ 0 w 1894517"/>
              <a:gd name="connsiteY6" fmla="*/ 0 h 17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517" h="1704513">
                <a:moveTo>
                  <a:pt x="0" y="0"/>
                </a:moveTo>
                <a:lnTo>
                  <a:pt x="1239603" y="0"/>
                </a:lnTo>
                <a:lnTo>
                  <a:pt x="1894517" y="467161"/>
                </a:lnTo>
                <a:lnTo>
                  <a:pt x="1894517" y="1704513"/>
                </a:lnTo>
                <a:lnTo>
                  <a:pt x="298591" y="566174"/>
                </a:lnTo>
                <a:cubicBezTo>
                  <a:pt x="170766" y="474976"/>
                  <a:pt x="61003" y="279347"/>
                  <a:pt x="14110" y="78637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5" name="Forme libre : forme 35">
            <a:extLst>
              <a:ext uri="{FF2B5EF4-FFF2-40B4-BE49-F238E27FC236}">
                <a16:creationId xmlns:a16="http://schemas.microsoft.com/office/drawing/2014/main" id="{AC7E1809-6F1F-D646-8B2F-6B11FC5112D6}"/>
              </a:ext>
            </a:extLst>
          </p:cNvPr>
          <p:cNvSpPr/>
          <p:nvPr userDrawn="1"/>
        </p:nvSpPr>
        <p:spPr bwMode="auto">
          <a:xfrm>
            <a:off x="7601082" y="673269"/>
            <a:ext cx="1542918" cy="1568643"/>
          </a:xfrm>
          <a:custGeom>
            <a:avLst/>
            <a:gdLst>
              <a:gd name="connsiteX0" fmla="*/ 0 w 1542918"/>
              <a:gd name="connsiteY0" fmla="*/ 0 h 1568643"/>
              <a:gd name="connsiteX1" fmla="*/ 1542918 w 1542918"/>
              <a:gd name="connsiteY1" fmla="*/ 1100589 h 1568643"/>
              <a:gd name="connsiteX2" fmla="*/ 1542918 w 1542918"/>
              <a:gd name="connsiteY2" fmla="*/ 1568643 h 1568643"/>
              <a:gd name="connsiteX3" fmla="*/ 116802 w 1542918"/>
              <a:gd name="connsiteY3" fmla="*/ 551425 h 1568643"/>
              <a:gd name="connsiteX4" fmla="*/ 0 w 1542918"/>
              <a:gd name="connsiteY4" fmla="*/ 291815 h 1568643"/>
              <a:gd name="connsiteX5" fmla="*/ 0 w 1542918"/>
              <a:gd name="connsiteY5" fmla="*/ 0 h 15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918" h="1568643">
                <a:moveTo>
                  <a:pt x="0" y="0"/>
                </a:moveTo>
                <a:lnTo>
                  <a:pt x="1542918" y="1100589"/>
                </a:lnTo>
                <a:lnTo>
                  <a:pt x="1542918" y="1568643"/>
                </a:lnTo>
                <a:lnTo>
                  <a:pt x="116802" y="551425"/>
                </a:lnTo>
                <a:cubicBezTo>
                  <a:pt x="52327" y="505425"/>
                  <a:pt x="0" y="389193"/>
                  <a:pt x="0" y="291815"/>
                </a:cubicBezTo>
                <a:lnTo>
                  <a:pt x="0" y="0"/>
                </a:lnTo>
                <a:close/>
              </a:path>
            </a:pathLst>
          </a:custGeom>
          <a:solidFill>
            <a:srgbClr val="EC670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72DC410-20CD-1340-A908-5036982410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1079026"/>
            <a:ext cx="2242261" cy="757128"/>
          </a:xfrm>
          <a:prstGeom prst="rect">
            <a:avLst/>
          </a:prstGeom>
        </p:spPr>
      </p:pic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0E8479B9-10FA-D14E-A9C8-0850D802F0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90838" y="6453336"/>
            <a:ext cx="1363406" cy="261938"/>
          </a:xfrm>
          <a:prstGeom prst="rect">
            <a:avLst/>
          </a:prstGeom>
        </p:spPr>
        <p:txBody>
          <a:bodyPr anchor="ctr"/>
          <a:lstStyle>
            <a:lvl1pPr algn="r">
              <a:defRPr sz="12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Roboto Condensed" pitchFamily="2" charset="0"/>
              </a:defRPr>
            </a:lvl1pPr>
          </a:lstStyle>
          <a:p>
            <a:pPr>
              <a:defRPr/>
            </a:pPr>
            <a:fld id="{1460808D-C32A-8B4E-80B7-78999A8CA5F7}" type="datetime1">
              <a:rPr lang="fr-FR" smtClean="0"/>
              <a:pPr>
                <a:defRPr/>
              </a:pPr>
              <a:t>24/11/2022</a:t>
            </a:fld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4658784-9B69-8D4E-9D4C-2CE93F56B397}"/>
              </a:ext>
            </a:extLst>
          </p:cNvPr>
          <p:cNvSpPr txBox="1"/>
          <p:nvPr userDrawn="1"/>
        </p:nvSpPr>
        <p:spPr>
          <a:xfrm>
            <a:off x="5292080" y="2315016"/>
            <a:ext cx="3490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i="0" dirty="0">
                <a:solidFill>
                  <a:srgbClr val="EC6707"/>
                </a:solidFill>
                <a:latin typeface="+mj-lt"/>
                <a:ea typeface="Roboto" pitchFamily="2" charset="0"/>
              </a:rPr>
              <a:t>FIELDS OF APPLICATION</a:t>
            </a:r>
          </a:p>
        </p:txBody>
      </p:sp>
    </p:spTree>
    <p:extLst>
      <p:ext uri="{BB962C8B-B14F-4D97-AF65-F5344CB8AC3E}">
        <p14:creationId xmlns:p14="http://schemas.microsoft.com/office/powerpoint/2010/main" val="120125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A34BED1-BCF5-1B41-85AE-E1F96B6049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5" y="0"/>
            <a:ext cx="9141307" cy="6857998"/>
          </a:xfrm>
          <a:prstGeom prst="rect">
            <a:avLst/>
          </a:prstGeom>
        </p:spPr>
      </p:pic>
      <p:sp>
        <p:nvSpPr>
          <p:cNvPr id="3" name="Forme libre : forme 20">
            <a:extLst>
              <a:ext uri="{FF2B5EF4-FFF2-40B4-BE49-F238E27FC236}">
                <a16:creationId xmlns:a16="http://schemas.microsoft.com/office/drawing/2014/main" id="{726EB9CC-990E-984E-88E1-E895F4A5298B}"/>
              </a:ext>
            </a:extLst>
          </p:cNvPr>
          <p:cNvSpPr/>
          <p:nvPr userDrawn="1"/>
        </p:nvSpPr>
        <p:spPr bwMode="auto">
          <a:xfrm>
            <a:off x="-9525" y="2614964"/>
            <a:ext cx="1326123" cy="1641153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EC670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4" name="Forme libre : forme 32">
            <a:extLst>
              <a:ext uri="{FF2B5EF4-FFF2-40B4-BE49-F238E27FC236}">
                <a16:creationId xmlns:a16="http://schemas.microsoft.com/office/drawing/2014/main" id="{3D9DC05B-08CB-0F43-BD01-BE5979EA98C3}"/>
              </a:ext>
            </a:extLst>
          </p:cNvPr>
          <p:cNvSpPr/>
          <p:nvPr userDrawn="1"/>
        </p:nvSpPr>
        <p:spPr bwMode="auto">
          <a:xfrm>
            <a:off x="7259009" y="0"/>
            <a:ext cx="1894517" cy="1704513"/>
          </a:xfrm>
          <a:custGeom>
            <a:avLst/>
            <a:gdLst>
              <a:gd name="connsiteX0" fmla="*/ 0 w 1894517"/>
              <a:gd name="connsiteY0" fmla="*/ 0 h 1704513"/>
              <a:gd name="connsiteX1" fmla="*/ 1239603 w 1894517"/>
              <a:gd name="connsiteY1" fmla="*/ 0 h 1704513"/>
              <a:gd name="connsiteX2" fmla="*/ 1894517 w 1894517"/>
              <a:gd name="connsiteY2" fmla="*/ 467161 h 1704513"/>
              <a:gd name="connsiteX3" fmla="*/ 1894517 w 1894517"/>
              <a:gd name="connsiteY3" fmla="*/ 1704513 h 1704513"/>
              <a:gd name="connsiteX4" fmla="*/ 298591 w 1894517"/>
              <a:gd name="connsiteY4" fmla="*/ 566174 h 1704513"/>
              <a:gd name="connsiteX5" fmla="*/ 14110 w 1894517"/>
              <a:gd name="connsiteY5" fmla="*/ 78637 h 1704513"/>
              <a:gd name="connsiteX6" fmla="*/ 0 w 1894517"/>
              <a:gd name="connsiteY6" fmla="*/ 0 h 17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517" h="1704513">
                <a:moveTo>
                  <a:pt x="0" y="0"/>
                </a:moveTo>
                <a:lnTo>
                  <a:pt x="1239603" y="0"/>
                </a:lnTo>
                <a:lnTo>
                  <a:pt x="1894517" y="467161"/>
                </a:lnTo>
                <a:lnTo>
                  <a:pt x="1894517" y="1704513"/>
                </a:lnTo>
                <a:lnTo>
                  <a:pt x="298591" y="566174"/>
                </a:lnTo>
                <a:cubicBezTo>
                  <a:pt x="170766" y="474976"/>
                  <a:pt x="61003" y="279347"/>
                  <a:pt x="14110" y="78637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5" name="Forme libre : forme 35">
            <a:extLst>
              <a:ext uri="{FF2B5EF4-FFF2-40B4-BE49-F238E27FC236}">
                <a16:creationId xmlns:a16="http://schemas.microsoft.com/office/drawing/2014/main" id="{AC7E1809-6F1F-D646-8B2F-6B11FC5112D6}"/>
              </a:ext>
            </a:extLst>
          </p:cNvPr>
          <p:cNvSpPr/>
          <p:nvPr userDrawn="1"/>
        </p:nvSpPr>
        <p:spPr bwMode="auto">
          <a:xfrm>
            <a:off x="7601082" y="673269"/>
            <a:ext cx="1542918" cy="1568643"/>
          </a:xfrm>
          <a:custGeom>
            <a:avLst/>
            <a:gdLst>
              <a:gd name="connsiteX0" fmla="*/ 0 w 1542918"/>
              <a:gd name="connsiteY0" fmla="*/ 0 h 1568643"/>
              <a:gd name="connsiteX1" fmla="*/ 1542918 w 1542918"/>
              <a:gd name="connsiteY1" fmla="*/ 1100589 h 1568643"/>
              <a:gd name="connsiteX2" fmla="*/ 1542918 w 1542918"/>
              <a:gd name="connsiteY2" fmla="*/ 1568643 h 1568643"/>
              <a:gd name="connsiteX3" fmla="*/ 116802 w 1542918"/>
              <a:gd name="connsiteY3" fmla="*/ 551425 h 1568643"/>
              <a:gd name="connsiteX4" fmla="*/ 0 w 1542918"/>
              <a:gd name="connsiteY4" fmla="*/ 291815 h 1568643"/>
              <a:gd name="connsiteX5" fmla="*/ 0 w 1542918"/>
              <a:gd name="connsiteY5" fmla="*/ 0 h 15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918" h="1568643">
                <a:moveTo>
                  <a:pt x="0" y="0"/>
                </a:moveTo>
                <a:lnTo>
                  <a:pt x="1542918" y="1100589"/>
                </a:lnTo>
                <a:lnTo>
                  <a:pt x="1542918" y="1568643"/>
                </a:lnTo>
                <a:lnTo>
                  <a:pt x="116802" y="551425"/>
                </a:lnTo>
                <a:cubicBezTo>
                  <a:pt x="52327" y="505425"/>
                  <a:pt x="0" y="389193"/>
                  <a:pt x="0" y="291815"/>
                </a:cubicBezTo>
                <a:lnTo>
                  <a:pt x="0" y="0"/>
                </a:lnTo>
                <a:close/>
              </a:path>
            </a:pathLst>
          </a:custGeom>
          <a:solidFill>
            <a:srgbClr val="EC670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72DC410-20CD-1340-A908-5036982410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1079026"/>
            <a:ext cx="2242261" cy="757128"/>
          </a:xfrm>
          <a:prstGeom prst="rect">
            <a:avLst/>
          </a:prstGeom>
        </p:spPr>
      </p:pic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0E8479B9-10FA-D14E-A9C8-0850D802F0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90838" y="6453336"/>
            <a:ext cx="1363406" cy="261938"/>
          </a:xfrm>
          <a:prstGeom prst="rect">
            <a:avLst/>
          </a:prstGeom>
        </p:spPr>
        <p:txBody>
          <a:bodyPr anchor="ctr"/>
          <a:lstStyle>
            <a:lvl1pPr algn="r">
              <a:defRPr sz="12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Roboto Condensed" pitchFamily="2" charset="0"/>
              </a:defRPr>
            </a:lvl1pPr>
          </a:lstStyle>
          <a:p>
            <a:pPr>
              <a:defRPr/>
            </a:pPr>
            <a:fld id="{1460808D-C32A-8B4E-80B7-78999A8CA5F7}" type="datetime1">
              <a:rPr lang="fr-FR" smtClean="0"/>
              <a:pPr>
                <a:defRPr/>
              </a:pPr>
              <a:t>24/11/2022</a:t>
            </a:fld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4658784-9B69-8D4E-9D4C-2CE93F56B397}"/>
              </a:ext>
            </a:extLst>
          </p:cNvPr>
          <p:cNvSpPr txBox="1"/>
          <p:nvPr userDrawn="1"/>
        </p:nvSpPr>
        <p:spPr>
          <a:xfrm>
            <a:off x="5292080" y="2315016"/>
            <a:ext cx="3490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i="0" dirty="0">
                <a:solidFill>
                  <a:srgbClr val="EC6707"/>
                </a:solidFill>
                <a:latin typeface="+mj-lt"/>
                <a:ea typeface="Roboto" pitchFamily="2" charset="0"/>
              </a:rPr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2963786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A / Altern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A34BED1-BCF5-1B41-85AE-E1F96B6049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5" y="0"/>
            <a:ext cx="9141307" cy="6857997"/>
          </a:xfrm>
          <a:prstGeom prst="rect">
            <a:avLst/>
          </a:prstGeom>
        </p:spPr>
      </p:pic>
      <p:sp>
        <p:nvSpPr>
          <p:cNvPr id="3" name="Forme libre : forme 20">
            <a:extLst>
              <a:ext uri="{FF2B5EF4-FFF2-40B4-BE49-F238E27FC236}">
                <a16:creationId xmlns:a16="http://schemas.microsoft.com/office/drawing/2014/main" id="{726EB9CC-990E-984E-88E1-E895F4A5298B}"/>
              </a:ext>
            </a:extLst>
          </p:cNvPr>
          <p:cNvSpPr/>
          <p:nvPr userDrawn="1"/>
        </p:nvSpPr>
        <p:spPr bwMode="auto">
          <a:xfrm>
            <a:off x="-9525" y="2614964"/>
            <a:ext cx="1326123" cy="1641153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EC670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4" name="Forme libre : forme 32">
            <a:extLst>
              <a:ext uri="{FF2B5EF4-FFF2-40B4-BE49-F238E27FC236}">
                <a16:creationId xmlns:a16="http://schemas.microsoft.com/office/drawing/2014/main" id="{3D9DC05B-08CB-0F43-BD01-BE5979EA98C3}"/>
              </a:ext>
            </a:extLst>
          </p:cNvPr>
          <p:cNvSpPr/>
          <p:nvPr userDrawn="1"/>
        </p:nvSpPr>
        <p:spPr bwMode="auto">
          <a:xfrm>
            <a:off x="7259009" y="0"/>
            <a:ext cx="1894517" cy="1704513"/>
          </a:xfrm>
          <a:custGeom>
            <a:avLst/>
            <a:gdLst>
              <a:gd name="connsiteX0" fmla="*/ 0 w 1894517"/>
              <a:gd name="connsiteY0" fmla="*/ 0 h 1704513"/>
              <a:gd name="connsiteX1" fmla="*/ 1239603 w 1894517"/>
              <a:gd name="connsiteY1" fmla="*/ 0 h 1704513"/>
              <a:gd name="connsiteX2" fmla="*/ 1894517 w 1894517"/>
              <a:gd name="connsiteY2" fmla="*/ 467161 h 1704513"/>
              <a:gd name="connsiteX3" fmla="*/ 1894517 w 1894517"/>
              <a:gd name="connsiteY3" fmla="*/ 1704513 h 1704513"/>
              <a:gd name="connsiteX4" fmla="*/ 298591 w 1894517"/>
              <a:gd name="connsiteY4" fmla="*/ 566174 h 1704513"/>
              <a:gd name="connsiteX5" fmla="*/ 14110 w 1894517"/>
              <a:gd name="connsiteY5" fmla="*/ 78637 h 1704513"/>
              <a:gd name="connsiteX6" fmla="*/ 0 w 1894517"/>
              <a:gd name="connsiteY6" fmla="*/ 0 h 17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517" h="1704513">
                <a:moveTo>
                  <a:pt x="0" y="0"/>
                </a:moveTo>
                <a:lnTo>
                  <a:pt x="1239603" y="0"/>
                </a:lnTo>
                <a:lnTo>
                  <a:pt x="1894517" y="467161"/>
                </a:lnTo>
                <a:lnTo>
                  <a:pt x="1894517" y="1704513"/>
                </a:lnTo>
                <a:lnTo>
                  <a:pt x="298591" y="566174"/>
                </a:lnTo>
                <a:cubicBezTo>
                  <a:pt x="170766" y="474976"/>
                  <a:pt x="61003" y="279347"/>
                  <a:pt x="14110" y="78637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5" name="Forme libre : forme 35">
            <a:extLst>
              <a:ext uri="{FF2B5EF4-FFF2-40B4-BE49-F238E27FC236}">
                <a16:creationId xmlns:a16="http://schemas.microsoft.com/office/drawing/2014/main" id="{AC7E1809-6F1F-D646-8B2F-6B11FC5112D6}"/>
              </a:ext>
            </a:extLst>
          </p:cNvPr>
          <p:cNvSpPr/>
          <p:nvPr userDrawn="1"/>
        </p:nvSpPr>
        <p:spPr bwMode="auto">
          <a:xfrm>
            <a:off x="7601082" y="673269"/>
            <a:ext cx="1542918" cy="1568643"/>
          </a:xfrm>
          <a:custGeom>
            <a:avLst/>
            <a:gdLst>
              <a:gd name="connsiteX0" fmla="*/ 0 w 1542918"/>
              <a:gd name="connsiteY0" fmla="*/ 0 h 1568643"/>
              <a:gd name="connsiteX1" fmla="*/ 1542918 w 1542918"/>
              <a:gd name="connsiteY1" fmla="*/ 1100589 h 1568643"/>
              <a:gd name="connsiteX2" fmla="*/ 1542918 w 1542918"/>
              <a:gd name="connsiteY2" fmla="*/ 1568643 h 1568643"/>
              <a:gd name="connsiteX3" fmla="*/ 116802 w 1542918"/>
              <a:gd name="connsiteY3" fmla="*/ 551425 h 1568643"/>
              <a:gd name="connsiteX4" fmla="*/ 0 w 1542918"/>
              <a:gd name="connsiteY4" fmla="*/ 291815 h 1568643"/>
              <a:gd name="connsiteX5" fmla="*/ 0 w 1542918"/>
              <a:gd name="connsiteY5" fmla="*/ 0 h 15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918" h="1568643">
                <a:moveTo>
                  <a:pt x="0" y="0"/>
                </a:moveTo>
                <a:lnTo>
                  <a:pt x="1542918" y="1100589"/>
                </a:lnTo>
                <a:lnTo>
                  <a:pt x="1542918" y="1568643"/>
                </a:lnTo>
                <a:lnTo>
                  <a:pt x="116802" y="551425"/>
                </a:lnTo>
                <a:cubicBezTo>
                  <a:pt x="52327" y="505425"/>
                  <a:pt x="0" y="389193"/>
                  <a:pt x="0" y="291815"/>
                </a:cubicBezTo>
                <a:lnTo>
                  <a:pt x="0" y="0"/>
                </a:lnTo>
                <a:close/>
              </a:path>
            </a:pathLst>
          </a:custGeom>
          <a:solidFill>
            <a:srgbClr val="EC670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72DC410-20CD-1340-A908-5036982410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1079026"/>
            <a:ext cx="2242261" cy="757128"/>
          </a:xfrm>
          <a:prstGeom prst="rect">
            <a:avLst/>
          </a:prstGeom>
        </p:spPr>
      </p:pic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0E8479B9-10FA-D14E-A9C8-0850D802F0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90838" y="6453336"/>
            <a:ext cx="1363406" cy="261938"/>
          </a:xfrm>
          <a:prstGeom prst="rect">
            <a:avLst/>
          </a:prstGeom>
        </p:spPr>
        <p:txBody>
          <a:bodyPr anchor="ctr"/>
          <a:lstStyle>
            <a:lvl1pPr algn="r">
              <a:defRPr sz="12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Roboto Condensed" pitchFamily="2" charset="0"/>
              </a:defRPr>
            </a:lvl1pPr>
          </a:lstStyle>
          <a:p>
            <a:pPr>
              <a:defRPr/>
            </a:pPr>
            <a:fld id="{1460808D-C32A-8B4E-80B7-78999A8CA5F7}" type="datetime1">
              <a:rPr lang="fr-FR" smtClean="0"/>
              <a:pPr>
                <a:defRPr/>
              </a:pPr>
              <a:t>24/11/2022</a:t>
            </a:fld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4658784-9B69-8D4E-9D4C-2CE93F56B397}"/>
              </a:ext>
            </a:extLst>
          </p:cNvPr>
          <p:cNvSpPr txBox="1"/>
          <p:nvPr userDrawn="1"/>
        </p:nvSpPr>
        <p:spPr>
          <a:xfrm>
            <a:off x="5292080" y="2315016"/>
            <a:ext cx="3490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i="0" dirty="0">
                <a:solidFill>
                  <a:srgbClr val="EC6707"/>
                </a:solidFill>
                <a:latin typeface="+mj-lt"/>
                <a:ea typeface="Roboto" pitchFamily="2" charset="0"/>
              </a:rPr>
              <a:t>CFA / WORK STUDY PROGRAM</a:t>
            </a:r>
          </a:p>
        </p:txBody>
      </p:sp>
    </p:spTree>
    <p:extLst>
      <p:ext uri="{BB962C8B-B14F-4D97-AF65-F5344CB8AC3E}">
        <p14:creationId xmlns:p14="http://schemas.microsoft.com/office/powerpoint/2010/main" val="116220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4" r:id="rId3"/>
    <p:sldLayoutId id="2147483843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Geneva" pitchFamily="-65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Calibri" panose="020F0502020204030204" pitchFamily="34" charset="0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505FF96B-F524-B449-A7A6-F9958C3CBC12}" type="datetime1">
              <a:rPr lang="fr-FR" smtClean="0"/>
              <a:t>24/11/2022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17138208-ADF5-48B3-82F2-0E377832A01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222002-A3E2-42FD-B7CA-8025A8D52F65}"/>
              </a:ext>
            </a:extLst>
          </p:cNvPr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C670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56BF55A5-E88D-45F5-8A9E-5A1C3D072273}"/>
              </a:ext>
            </a:extLst>
          </p:cNvPr>
          <p:cNvSpPr/>
          <p:nvPr userDrawn="1"/>
        </p:nvSpPr>
        <p:spPr bwMode="auto">
          <a:xfrm>
            <a:off x="1" y="3861048"/>
            <a:ext cx="211823" cy="613372"/>
          </a:xfrm>
          <a:custGeom>
            <a:avLst/>
            <a:gdLst>
              <a:gd name="connsiteX0" fmla="*/ 0 w 151451"/>
              <a:gd name="connsiteY0" fmla="*/ 0 h 438554"/>
              <a:gd name="connsiteX1" fmla="*/ 68969 w 151451"/>
              <a:gd name="connsiteY1" fmla="*/ 49197 h 438554"/>
              <a:gd name="connsiteX2" fmla="*/ 151451 w 151451"/>
              <a:gd name="connsiteY2" fmla="*/ 232482 h 438554"/>
              <a:gd name="connsiteX3" fmla="*/ 151451 w 151451"/>
              <a:gd name="connsiteY3" fmla="*/ 438554 h 438554"/>
              <a:gd name="connsiteX4" fmla="*/ 0 w 151451"/>
              <a:gd name="connsiteY4" fmla="*/ 330528 h 438554"/>
              <a:gd name="connsiteX5" fmla="*/ 0 w 151451"/>
              <a:gd name="connsiteY5" fmla="*/ 0 h 4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451" h="438554">
                <a:moveTo>
                  <a:pt x="0" y="0"/>
                </a:moveTo>
                <a:lnTo>
                  <a:pt x="68969" y="49197"/>
                </a:lnTo>
                <a:cubicBezTo>
                  <a:pt x="114544" y="81681"/>
                  <a:pt x="151451" y="163761"/>
                  <a:pt x="151451" y="232482"/>
                </a:cubicBezTo>
                <a:lnTo>
                  <a:pt x="151451" y="438554"/>
                </a:lnTo>
                <a:lnTo>
                  <a:pt x="0" y="33052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2" name="Forme libre : forme 21">
            <a:extLst>
              <a:ext uri="{FF2B5EF4-FFF2-40B4-BE49-F238E27FC236}">
                <a16:creationId xmlns:a16="http://schemas.microsoft.com/office/drawing/2014/main" id="{174C186B-F96A-49D8-A538-DB1FB4079E08}"/>
              </a:ext>
            </a:extLst>
          </p:cNvPr>
          <p:cNvSpPr/>
          <p:nvPr userDrawn="1"/>
        </p:nvSpPr>
        <p:spPr bwMode="auto">
          <a:xfrm>
            <a:off x="0" y="4406828"/>
            <a:ext cx="211824" cy="1362669"/>
          </a:xfrm>
          <a:custGeom>
            <a:avLst/>
            <a:gdLst>
              <a:gd name="connsiteX0" fmla="*/ 0 w 211824"/>
              <a:gd name="connsiteY0" fmla="*/ 0 h 1362669"/>
              <a:gd name="connsiteX1" fmla="*/ 23283 w 211824"/>
              <a:gd name="connsiteY1" fmla="*/ 27507 h 1362669"/>
              <a:gd name="connsiteX2" fmla="*/ 211824 w 211824"/>
              <a:gd name="connsiteY2" fmla="*/ 591275 h 1362669"/>
              <a:gd name="connsiteX3" fmla="*/ 211824 w 211824"/>
              <a:gd name="connsiteY3" fmla="*/ 1362669 h 1362669"/>
              <a:gd name="connsiteX4" fmla="*/ 0 w 211824"/>
              <a:gd name="connsiteY4" fmla="*/ 1211580 h 1362669"/>
              <a:gd name="connsiteX5" fmla="*/ 0 w 211824"/>
              <a:gd name="connsiteY5" fmla="*/ 0 h 136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824" h="1362669">
                <a:moveTo>
                  <a:pt x="0" y="0"/>
                </a:moveTo>
                <a:lnTo>
                  <a:pt x="23283" y="27507"/>
                </a:lnTo>
                <a:cubicBezTo>
                  <a:pt x="134112" y="177279"/>
                  <a:pt x="211824" y="398342"/>
                  <a:pt x="211824" y="591275"/>
                </a:cubicBezTo>
                <a:lnTo>
                  <a:pt x="211824" y="1362669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0C654393-85E4-4DEF-B604-55C694A0CF38}"/>
              </a:ext>
            </a:extLst>
          </p:cNvPr>
          <p:cNvSpPr/>
          <p:nvPr userDrawn="1"/>
        </p:nvSpPr>
        <p:spPr bwMode="auto">
          <a:xfrm>
            <a:off x="0" y="5803529"/>
            <a:ext cx="1077934" cy="1054471"/>
          </a:xfrm>
          <a:custGeom>
            <a:avLst/>
            <a:gdLst>
              <a:gd name="connsiteX0" fmla="*/ 0 w 1077934"/>
              <a:gd name="connsiteY0" fmla="*/ 0 h 1054471"/>
              <a:gd name="connsiteX1" fmla="*/ 887196 w 1077934"/>
              <a:gd name="connsiteY1" fmla="*/ 632851 h 1054471"/>
              <a:gd name="connsiteX2" fmla="*/ 1074223 w 1077934"/>
              <a:gd name="connsiteY2" fmla="*/ 996248 h 1054471"/>
              <a:gd name="connsiteX3" fmla="*/ 1077934 w 1077934"/>
              <a:gd name="connsiteY3" fmla="*/ 1054471 h 1054471"/>
              <a:gd name="connsiteX4" fmla="*/ 405804 w 1077934"/>
              <a:gd name="connsiteY4" fmla="*/ 1054471 h 1054471"/>
              <a:gd name="connsiteX5" fmla="*/ 0 w 1077934"/>
              <a:gd name="connsiteY5" fmla="*/ 765020 h 1054471"/>
              <a:gd name="connsiteX6" fmla="*/ 0 w 1077934"/>
              <a:gd name="connsiteY6" fmla="*/ 0 h 105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7934" h="1054471">
                <a:moveTo>
                  <a:pt x="0" y="0"/>
                </a:moveTo>
                <a:lnTo>
                  <a:pt x="887196" y="632851"/>
                </a:lnTo>
                <a:cubicBezTo>
                  <a:pt x="979494" y="698636"/>
                  <a:pt x="1056431" y="852306"/>
                  <a:pt x="1074223" y="996248"/>
                </a:cubicBezTo>
                <a:lnTo>
                  <a:pt x="1077934" y="1054471"/>
                </a:lnTo>
                <a:lnTo>
                  <a:pt x="405804" y="1054471"/>
                </a:lnTo>
                <a:lnTo>
                  <a:pt x="0" y="7650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37" name="Forme libre : forme 36">
            <a:extLst>
              <a:ext uri="{FF2B5EF4-FFF2-40B4-BE49-F238E27FC236}">
                <a16:creationId xmlns:a16="http://schemas.microsoft.com/office/drawing/2014/main" id="{715F0F8B-1654-4B88-8059-6A8D7A05A082}"/>
              </a:ext>
            </a:extLst>
          </p:cNvPr>
          <p:cNvSpPr/>
          <p:nvPr userDrawn="1"/>
        </p:nvSpPr>
        <p:spPr bwMode="auto">
          <a:xfrm>
            <a:off x="8102473" y="1"/>
            <a:ext cx="1041529" cy="932293"/>
          </a:xfrm>
          <a:custGeom>
            <a:avLst/>
            <a:gdLst>
              <a:gd name="connsiteX0" fmla="*/ 0 w 1041529"/>
              <a:gd name="connsiteY0" fmla="*/ 0 h 932293"/>
              <a:gd name="connsiteX1" fmla="*/ 1041529 w 1041529"/>
              <a:gd name="connsiteY1" fmla="*/ 0 h 932293"/>
              <a:gd name="connsiteX2" fmla="*/ 1041529 w 1041529"/>
              <a:gd name="connsiteY2" fmla="*/ 932293 h 932293"/>
              <a:gd name="connsiteX3" fmla="*/ 247215 w 1041529"/>
              <a:gd name="connsiteY3" fmla="*/ 365726 h 932293"/>
              <a:gd name="connsiteX4" fmla="*/ 28924 w 1041529"/>
              <a:gd name="connsiteY4" fmla="*/ 73526 h 932293"/>
              <a:gd name="connsiteX5" fmla="*/ 0 w 1041529"/>
              <a:gd name="connsiteY5" fmla="*/ 0 h 93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1529" h="932293">
                <a:moveTo>
                  <a:pt x="0" y="0"/>
                </a:moveTo>
                <a:lnTo>
                  <a:pt x="1041529" y="0"/>
                </a:lnTo>
                <a:lnTo>
                  <a:pt x="1041529" y="932293"/>
                </a:lnTo>
                <a:lnTo>
                  <a:pt x="247215" y="365726"/>
                </a:lnTo>
                <a:cubicBezTo>
                  <a:pt x="161998" y="304928"/>
                  <a:pt x="84809" y="197715"/>
                  <a:pt x="28924" y="73526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41" name="Forme libre : forme 40">
            <a:extLst>
              <a:ext uri="{FF2B5EF4-FFF2-40B4-BE49-F238E27FC236}">
                <a16:creationId xmlns:a16="http://schemas.microsoft.com/office/drawing/2014/main" id="{3F893213-45A2-42FE-83E4-9DBEA15F5609}"/>
              </a:ext>
            </a:extLst>
          </p:cNvPr>
          <p:cNvSpPr/>
          <p:nvPr userDrawn="1"/>
        </p:nvSpPr>
        <p:spPr bwMode="auto">
          <a:xfrm>
            <a:off x="8659044" y="692685"/>
            <a:ext cx="484956" cy="886957"/>
          </a:xfrm>
          <a:custGeom>
            <a:avLst/>
            <a:gdLst>
              <a:gd name="connsiteX0" fmla="*/ 0 w 484956"/>
              <a:gd name="connsiteY0" fmla="*/ 0 h 886957"/>
              <a:gd name="connsiteX1" fmla="*/ 484956 w 484956"/>
              <a:gd name="connsiteY1" fmla="*/ 345927 h 886957"/>
              <a:gd name="connsiteX2" fmla="*/ 484956 w 484956"/>
              <a:gd name="connsiteY2" fmla="*/ 886957 h 886957"/>
              <a:gd name="connsiteX3" fmla="*/ 135000 w 484956"/>
              <a:gd name="connsiteY3" fmla="*/ 637341 h 886957"/>
              <a:gd name="connsiteX4" fmla="*/ 0 w 484956"/>
              <a:gd name="connsiteY4" fmla="*/ 337282 h 886957"/>
              <a:gd name="connsiteX5" fmla="*/ 0 w 484956"/>
              <a:gd name="connsiteY5" fmla="*/ 0 h 88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956" h="886957">
                <a:moveTo>
                  <a:pt x="0" y="0"/>
                </a:moveTo>
                <a:lnTo>
                  <a:pt x="484956" y="345927"/>
                </a:lnTo>
                <a:lnTo>
                  <a:pt x="484956" y="886957"/>
                </a:lnTo>
                <a:lnTo>
                  <a:pt x="135000" y="637341"/>
                </a:lnTo>
                <a:cubicBezTo>
                  <a:pt x="60480" y="584174"/>
                  <a:pt x="0" y="449832"/>
                  <a:pt x="0" y="33728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45" name="Forme libre : forme 44">
            <a:extLst>
              <a:ext uri="{FF2B5EF4-FFF2-40B4-BE49-F238E27FC236}">
                <a16:creationId xmlns:a16="http://schemas.microsoft.com/office/drawing/2014/main" id="{E7A685B5-73F5-4D83-AC93-371EE68219EE}"/>
              </a:ext>
            </a:extLst>
          </p:cNvPr>
          <p:cNvSpPr/>
          <p:nvPr userDrawn="1"/>
        </p:nvSpPr>
        <p:spPr bwMode="auto">
          <a:xfrm>
            <a:off x="8833018" y="1744752"/>
            <a:ext cx="310983" cy="1459242"/>
          </a:xfrm>
          <a:custGeom>
            <a:avLst/>
            <a:gdLst>
              <a:gd name="connsiteX0" fmla="*/ 0 w 310983"/>
              <a:gd name="connsiteY0" fmla="*/ 0 h 1459242"/>
              <a:gd name="connsiteX1" fmla="*/ 310983 w 310983"/>
              <a:gd name="connsiteY1" fmla="*/ 221829 h 1459242"/>
              <a:gd name="connsiteX2" fmla="*/ 310983 w 310983"/>
              <a:gd name="connsiteY2" fmla="*/ 1459242 h 1459242"/>
              <a:gd name="connsiteX3" fmla="*/ 308757 w 310983"/>
              <a:gd name="connsiteY3" fmla="*/ 1457654 h 1459242"/>
              <a:gd name="connsiteX4" fmla="*/ 0 w 310983"/>
              <a:gd name="connsiteY4" fmla="*/ 771394 h 1459242"/>
              <a:gd name="connsiteX5" fmla="*/ 0 w 310983"/>
              <a:gd name="connsiteY5" fmla="*/ 0 h 145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983" h="1459242">
                <a:moveTo>
                  <a:pt x="0" y="0"/>
                </a:moveTo>
                <a:lnTo>
                  <a:pt x="310983" y="221829"/>
                </a:lnTo>
                <a:lnTo>
                  <a:pt x="310983" y="1459242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D39DED-9AB9-8E43-BACE-D1C70E0717C6}"/>
              </a:ext>
            </a:extLst>
          </p:cNvPr>
          <p:cNvSpPr/>
          <p:nvPr userDrawn="1"/>
        </p:nvSpPr>
        <p:spPr bwMode="auto">
          <a:xfrm>
            <a:off x="179388" y="188913"/>
            <a:ext cx="8785225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B187CE5-965D-B644-A10D-DE3FD7C70685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519" y="357238"/>
            <a:ext cx="1460333" cy="49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1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63" r:id="rId2"/>
    <p:sldLayoutId id="2147483865" r:id="rId3"/>
    <p:sldLayoutId id="2147483848" r:id="rId4"/>
    <p:sldLayoutId id="2147483864" r:id="rId5"/>
    <p:sldLayoutId id="2147483866" r:id="rId6"/>
    <p:sldLayoutId id="2147483849" r:id="rId7"/>
    <p:sldLayoutId id="2147483862" r:id="rId8"/>
    <p:sldLayoutId id="2147483876" r:id="rId9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Geneva" pitchFamily="-65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Calibri" panose="020F0502020204030204" pitchFamily="34" charset="0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que 23">
            <a:extLst>
              <a:ext uri="{FF2B5EF4-FFF2-40B4-BE49-F238E27FC236}">
                <a16:creationId xmlns:a16="http://schemas.microsoft.com/office/drawing/2014/main" id="{C143E2FA-920D-4857-ABE3-59E77E316C78}"/>
              </a:ext>
            </a:extLst>
          </p:cNvPr>
          <p:cNvSpPr/>
          <p:nvPr userDrawn="1"/>
        </p:nvSpPr>
        <p:spPr>
          <a:xfrm>
            <a:off x="179512" y="3140968"/>
            <a:ext cx="2990769" cy="2926681"/>
          </a:xfrm>
          <a:custGeom>
            <a:avLst/>
            <a:gdLst>
              <a:gd name="connsiteX0" fmla="*/ 2492026 w 2667000"/>
              <a:gd name="connsiteY0" fmla="*/ 1779651 h 2609850"/>
              <a:gd name="connsiteX1" fmla="*/ 2667857 w 2667000"/>
              <a:gd name="connsiteY1" fmla="*/ 2170367 h 2609850"/>
              <a:gd name="connsiteX2" fmla="*/ 2667857 w 2667000"/>
              <a:gd name="connsiteY2" fmla="*/ 2609660 h 2609850"/>
              <a:gd name="connsiteX3" fmla="*/ 182975 w 2667000"/>
              <a:gd name="connsiteY3" fmla="*/ 837248 h 2609850"/>
              <a:gd name="connsiteX4" fmla="*/ 7144 w 2667000"/>
              <a:gd name="connsiteY4" fmla="*/ 446437 h 2609850"/>
              <a:gd name="connsiteX5" fmla="*/ 7144 w 2667000"/>
              <a:gd name="connsiteY5" fmla="*/ 7144 h 2609850"/>
              <a:gd name="connsiteX6" fmla="*/ 2492026 w 2667000"/>
              <a:gd name="connsiteY6" fmla="*/ 1779651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7000" h="2609850">
                <a:moveTo>
                  <a:pt x="2492026" y="1779651"/>
                </a:moveTo>
                <a:cubicBezTo>
                  <a:pt x="2589181" y="1848898"/>
                  <a:pt x="2667857" y="2023872"/>
                  <a:pt x="2667857" y="2170367"/>
                </a:cubicBezTo>
                <a:lnTo>
                  <a:pt x="2667857" y="2609660"/>
                </a:lnTo>
                <a:lnTo>
                  <a:pt x="182975" y="837248"/>
                </a:lnTo>
                <a:cubicBezTo>
                  <a:pt x="85916" y="768001"/>
                  <a:pt x="7144" y="593027"/>
                  <a:pt x="7144" y="446437"/>
                </a:cubicBezTo>
                <a:lnTo>
                  <a:pt x="7144" y="7144"/>
                </a:lnTo>
                <a:lnTo>
                  <a:pt x="2492026" y="1779651"/>
                </a:lnTo>
                <a:close/>
              </a:path>
            </a:pathLst>
          </a:custGeom>
          <a:solidFill>
            <a:srgbClr val="282D4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>
              <a:solidFill>
                <a:srgbClr val="003366"/>
              </a:solidFill>
            </a:endParaRP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7D085476-3A3B-4583-8895-3FC0281FAD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31840" y="2670199"/>
            <a:ext cx="2880320" cy="149451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7E6A8CE7-10AA-4365-9EF6-5CADD451F09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6648"/>
            <a:ext cx="9144000" cy="201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Geneva" pitchFamily="-65" charset="-128"/>
                <a:cs typeface="Calibri" panose="020F05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-65" charset="-128"/>
                <a:cs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-65" charset="-128"/>
                <a:cs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-65" charset="-128"/>
                <a:cs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-65" charset="-128"/>
                <a:cs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9pPr>
          </a:lstStyle>
          <a:p>
            <a:pPr>
              <a:defRPr/>
            </a:pPr>
            <a:r>
              <a:rPr lang="fr-FR" altLang="fr-FR" sz="9600" kern="0" dirty="0">
                <a:solidFill>
                  <a:srgbClr val="282D46"/>
                </a:solidFill>
                <a:latin typeface="Calibri Light" pitchFamily="34" charset="0"/>
                <a:ea typeface="MS PGothic" pitchFamily="34" charset="-128"/>
                <a:cs typeface="Arial" charset="0"/>
              </a:rPr>
              <a:t>Boite à outils</a:t>
            </a:r>
          </a:p>
          <a:p>
            <a:pPr>
              <a:defRPr/>
            </a:pPr>
            <a:r>
              <a:rPr lang="fr-FR" altLang="fr-FR" sz="3600" kern="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ea typeface="MS PGothic" pitchFamily="34" charset="-128"/>
                <a:cs typeface="Arial" charset="0"/>
              </a:rPr>
              <a:t>Formes disponibles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97C0AF20-EBAF-4C70-B949-98DF990EED36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0" y="2348880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C6C6FA1C-02D6-4978-9F7F-6B72C6C8F381}"/>
              </a:ext>
            </a:extLst>
          </p:cNvPr>
          <p:cNvSpPr/>
          <p:nvPr userDrawn="1"/>
        </p:nvSpPr>
        <p:spPr>
          <a:xfrm>
            <a:off x="7237357" y="4077072"/>
            <a:ext cx="1904683" cy="2595993"/>
          </a:xfrm>
          <a:custGeom>
            <a:avLst/>
            <a:gdLst>
              <a:gd name="connsiteX0" fmla="*/ 0 w 1904683"/>
              <a:gd name="connsiteY0" fmla="*/ 0 h 2595993"/>
              <a:gd name="connsiteX1" fmla="*/ 1904683 w 1904683"/>
              <a:gd name="connsiteY1" fmla="*/ 1358641 h 2595993"/>
              <a:gd name="connsiteX2" fmla="*/ 1904683 w 1904683"/>
              <a:gd name="connsiteY2" fmla="*/ 2595993 h 2595993"/>
              <a:gd name="connsiteX3" fmla="*/ 308757 w 1904683"/>
              <a:gd name="connsiteY3" fmla="*/ 1457654 h 2595993"/>
              <a:gd name="connsiteX4" fmla="*/ 0 w 1904683"/>
              <a:gd name="connsiteY4" fmla="*/ 771394 h 2595993"/>
              <a:gd name="connsiteX5" fmla="*/ 0 w 1904683"/>
              <a:gd name="connsiteY5" fmla="*/ 0 h 259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4683" h="2595993">
                <a:moveTo>
                  <a:pt x="0" y="0"/>
                </a:moveTo>
                <a:lnTo>
                  <a:pt x="1904683" y="1358641"/>
                </a:lnTo>
                <a:lnTo>
                  <a:pt x="1904683" y="2595993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>
              <a:solidFill>
                <a:srgbClr val="003366"/>
              </a:solidFill>
            </a:endParaRPr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9EB1FC68-981E-4FC3-AFAC-42E60E2991C8}"/>
              </a:ext>
            </a:extLst>
          </p:cNvPr>
          <p:cNvSpPr/>
          <p:nvPr userDrawn="1"/>
        </p:nvSpPr>
        <p:spPr bwMode="auto">
          <a:xfrm>
            <a:off x="1960" y="4077072"/>
            <a:ext cx="1326123" cy="1641153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FF5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EC6707"/>
              </a:solidFill>
              <a:effectLst/>
              <a:latin typeface="Time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827943"/>
      </p:ext>
    </p:extLst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Geneva" pitchFamily="-65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Calibri" panose="020F0502020204030204" pitchFamily="34" charset="0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4.png"/><Relationship Id="rId11" Type="http://schemas.openxmlformats.org/officeDocument/2006/relationships/image" Target="../media/image69.jpeg"/><Relationship Id="rId5" Type="http://schemas.openxmlformats.org/officeDocument/2006/relationships/image" Target="../media/image63.png"/><Relationship Id="rId10" Type="http://schemas.openxmlformats.org/officeDocument/2006/relationships/image" Target="../media/image68.jpeg"/><Relationship Id="rId4" Type="http://schemas.openxmlformats.org/officeDocument/2006/relationships/image" Target="../media/image62.png"/><Relationship Id="rId9" Type="http://schemas.openxmlformats.org/officeDocument/2006/relationships/image" Target="../media/image6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9.png"/><Relationship Id="rId4" Type="http://schemas.openxmlformats.org/officeDocument/2006/relationships/image" Target="../media/image9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17" Type="http://schemas.openxmlformats.org/officeDocument/2006/relationships/image" Target="../media/image115.png"/><Relationship Id="rId2" Type="http://schemas.openxmlformats.org/officeDocument/2006/relationships/image" Target="../media/image100.png"/><Relationship Id="rId16" Type="http://schemas.openxmlformats.org/officeDocument/2006/relationships/image" Target="../media/image11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5" Type="http://schemas.openxmlformats.org/officeDocument/2006/relationships/image" Target="../media/image11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Relationship Id="rId14" Type="http://schemas.openxmlformats.org/officeDocument/2006/relationships/image" Target="../media/image1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hyperlink" Target="https://www.youtube.com/watch?v=dj8qceLHgUY&amp;t=165s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www.youtube.com/channel/UCd6EX-PitGkOf6KJ9kBiXzA?view_as=subscriber" TargetMode="External"/><Relationship Id="rId7" Type="http://schemas.openxmlformats.org/officeDocument/2006/relationships/hyperlink" Target="https://www.linkedin.com/school/15101488/" TargetMode="External"/><Relationship Id="rId12" Type="http://schemas.openxmlformats.org/officeDocument/2006/relationships/hyperlink" Target="https://pagora.grenoble-inp.fr/fr/l-ecole/sinscrire-a-la-newsletter-de-grenoble-inp-pagora-lgp2" TargetMode="External"/><Relationship Id="rId2" Type="http://schemas.openxmlformats.org/officeDocument/2006/relationships/hyperlink" Target="http://pagora.grenoble-inp.fr/fr/l-ecole/newsletter-de-grenoble-inp-pagora-et-du-lgp2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11" Type="http://schemas.openxmlformats.org/officeDocument/2006/relationships/image" Target="../media/image19.png"/><Relationship Id="rId5" Type="http://schemas.openxmlformats.org/officeDocument/2006/relationships/hyperlink" Target="https://www.facebook.com/GrenobleINP.Pagora/" TargetMode="External"/><Relationship Id="rId10" Type="http://schemas.openxmlformats.org/officeDocument/2006/relationships/hyperlink" Target="https://www.linkedin.com/school/grenoble-inp-pagora/mycompany/?viewAsMember=true" TargetMode="External"/><Relationship Id="rId4" Type="http://schemas.openxmlformats.org/officeDocument/2006/relationships/image" Target="../media/image16.png"/><Relationship Id="rId9" Type="http://schemas.openxmlformats.org/officeDocument/2006/relationships/hyperlink" Target="https://www.facebook.com/GrenobleINP.Pagora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4.png"/><Relationship Id="rId7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6" Type="http://schemas.openxmlformats.org/officeDocument/2006/relationships/image" Target="../media/image59.sv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125D5E0-00EB-944D-9361-8DA2EB628243}"/>
              </a:ext>
            </a:extLst>
          </p:cNvPr>
          <p:cNvSpPr txBox="1"/>
          <p:nvPr/>
        </p:nvSpPr>
        <p:spPr>
          <a:xfrm>
            <a:off x="0" y="3140968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err="1">
                <a:solidFill>
                  <a:srgbClr val="282D46"/>
                </a:solidFill>
                <a:latin typeface="+mj-lt"/>
              </a:rPr>
              <a:t>Together</a:t>
            </a:r>
            <a:r>
              <a:rPr lang="fr-FR" sz="4400" dirty="0">
                <a:solidFill>
                  <a:srgbClr val="282D46"/>
                </a:solidFill>
                <a:latin typeface="+mj-lt"/>
              </a:rPr>
              <a:t> </a:t>
            </a:r>
            <a:r>
              <a:rPr lang="fr-FR" sz="4400" dirty="0" err="1">
                <a:solidFill>
                  <a:srgbClr val="282D46"/>
                </a:solidFill>
                <a:latin typeface="+mj-lt"/>
              </a:rPr>
              <a:t>towards</a:t>
            </a:r>
            <a:r>
              <a:rPr lang="fr-FR" sz="4400" dirty="0">
                <a:solidFill>
                  <a:srgbClr val="282D46"/>
                </a:solidFill>
                <a:latin typeface="+mj-lt"/>
              </a:rPr>
              <a:t> </a:t>
            </a:r>
          </a:p>
          <a:p>
            <a:pPr algn="ctr"/>
            <a:r>
              <a:rPr lang="fr-FR" sz="4400" dirty="0">
                <a:solidFill>
                  <a:srgbClr val="282D46"/>
                </a:solidFill>
                <a:latin typeface="+mj-lt"/>
              </a:rPr>
              <a:t>a </a:t>
            </a:r>
            <a:r>
              <a:rPr lang="fr-FR" sz="4400" dirty="0" err="1">
                <a:solidFill>
                  <a:srgbClr val="282D46"/>
                </a:solidFill>
                <a:latin typeface="+mj-lt"/>
              </a:rPr>
              <a:t>sustainable</a:t>
            </a:r>
            <a:r>
              <a:rPr lang="fr-FR" sz="4400" dirty="0">
                <a:solidFill>
                  <a:srgbClr val="282D46"/>
                </a:solidFill>
                <a:latin typeface="+mj-lt"/>
              </a:rPr>
              <a:t> world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6B02A45-7E83-E142-885A-7ED146829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F1D118-CB78-714A-96EC-1BB648DF1641}" type="datetime1">
              <a:rPr lang="fr-FR" smtClean="0"/>
              <a:t>24/11/2022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61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FEDAD6A-8D1B-384D-B9A8-889A62E31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60808D-C32A-8B4E-80B7-78999A8CA5F7}" type="datetime1">
              <a:rPr lang="fr-FR" smtClean="0"/>
              <a:pPr>
                <a:defRPr/>
              </a:pPr>
              <a:t>24/11/2022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8993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90ACA5-7536-5A43-9BEB-B93D22CC7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Grenoble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30FC46A-26DE-764D-A346-D4226AD53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99903E-2A28-7442-B2DA-2D47CA92BCD8}" type="datetime1">
              <a:rPr lang="fr-FR" smtClean="0"/>
              <a:t>24/11/2022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3F54B89-4A91-EB4B-8E2D-6A06B37C3F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pic>
        <p:nvPicPr>
          <p:cNvPr id="5" name="Image 77">
            <a:extLst>
              <a:ext uri="{FF2B5EF4-FFF2-40B4-BE49-F238E27FC236}">
                <a16:creationId xmlns:a16="http://schemas.microsoft.com/office/drawing/2014/main" id="{2D616C5D-DF4D-634F-8998-E1EFC1F0C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7215" y="2641227"/>
            <a:ext cx="2612470" cy="185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F5BD048E-C1DA-AE46-9190-77308B9F3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352005"/>
            <a:ext cx="8785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9pPr>
          </a:lstStyle>
          <a:p>
            <a:pPr algn="ctr"/>
            <a:r>
              <a:rPr lang="fr-FR" altLang="fr-FR" sz="2000" dirty="0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A green, </a:t>
            </a:r>
            <a:r>
              <a:rPr lang="fr-FR" altLang="fr-FR" sz="2000" dirty="0" err="1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sporty</a:t>
            </a:r>
            <a:r>
              <a:rPr lang="fr-FR" altLang="fr-FR" sz="2000" dirty="0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and </a:t>
            </a:r>
            <a:r>
              <a:rPr lang="fr-FR" altLang="fr-FR" sz="2000" dirty="0" err="1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scientific</a:t>
            </a:r>
            <a:r>
              <a:rPr lang="fr-FR" altLang="fr-FR" sz="2000" dirty="0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city</a:t>
            </a:r>
          </a:p>
        </p:txBody>
      </p:sp>
      <p:pic>
        <p:nvPicPr>
          <p:cNvPr id="7" name="Graphique 27" descr="Ville">
            <a:extLst>
              <a:ext uri="{FF2B5EF4-FFF2-40B4-BE49-F238E27FC236}">
                <a16:creationId xmlns:a16="http://schemas.microsoft.com/office/drawing/2014/main" id="{1A563F77-634B-F64D-868F-365772EB4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3076" y="1685803"/>
            <a:ext cx="5508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phique 30" descr="Montagnes">
            <a:extLst>
              <a:ext uri="{FF2B5EF4-FFF2-40B4-BE49-F238E27FC236}">
                <a16:creationId xmlns:a16="http://schemas.microsoft.com/office/drawing/2014/main" id="{A34AD725-C6A0-6642-AEE3-5422CC4E4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0104" y="1734826"/>
            <a:ext cx="550863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phique 36" descr="Cyclisme">
            <a:extLst>
              <a:ext uri="{FF2B5EF4-FFF2-40B4-BE49-F238E27FC236}">
                <a16:creationId xmlns:a16="http://schemas.microsoft.com/office/drawing/2014/main" id="{5C0E0AE6-DC1C-134E-B794-79E08A808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7134" y="1769949"/>
            <a:ext cx="550863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phique 39" descr="Ski de fond">
            <a:extLst>
              <a:ext uri="{FF2B5EF4-FFF2-40B4-BE49-F238E27FC236}">
                <a16:creationId xmlns:a16="http://schemas.microsoft.com/office/drawing/2014/main" id="{C14C236C-9B72-6B47-9214-E31542EA9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0427" y="1908846"/>
            <a:ext cx="550862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phique 41" descr="Scène de forêt">
            <a:extLst>
              <a:ext uri="{FF2B5EF4-FFF2-40B4-BE49-F238E27FC236}">
                <a16:creationId xmlns:a16="http://schemas.microsoft.com/office/drawing/2014/main" id="{49EB63AE-B997-3545-97AB-ABC6B4026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8432" y="1914583"/>
            <a:ext cx="5508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45">
            <a:extLst>
              <a:ext uri="{FF2B5EF4-FFF2-40B4-BE49-F238E27FC236}">
                <a16:creationId xmlns:a16="http://schemas.microsoft.com/office/drawing/2014/main" id="{68A100EB-32D3-0841-B6E4-41104E72C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1043" y="4578502"/>
            <a:ext cx="2609601" cy="186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59">
            <a:extLst>
              <a:ext uri="{FF2B5EF4-FFF2-40B4-BE49-F238E27FC236}">
                <a16:creationId xmlns:a16="http://schemas.microsoft.com/office/drawing/2014/main" id="{8CD50E93-9946-FD43-9EAD-BC2DDE774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869" y="4578502"/>
            <a:ext cx="2609603" cy="186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74">
            <a:extLst>
              <a:ext uri="{FF2B5EF4-FFF2-40B4-BE49-F238E27FC236}">
                <a16:creationId xmlns:a16="http://schemas.microsoft.com/office/drawing/2014/main" id="{F973A4E2-A13D-0C43-83D9-EE02B84BC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2947" y="4578502"/>
            <a:ext cx="2612470" cy="186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75">
            <a:extLst>
              <a:ext uri="{FF2B5EF4-FFF2-40B4-BE49-F238E27FC236}">
                <a16:creationId xmlns:a16="http://schemas.microsoft.com/office/drawing/2014/main" id="{B4E7C2FA-60B6-CC44-B864-D30FD96A0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4120" y="2634570"/>
            <a:ext cx="2609602" cy="185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76">
            <a:extLst>
              <a:ext uri="{FF2B5EF4-FFF2-40B4-BE49-F238E27FC236}">
                <a16:creationId xmlns:a16="http://schemas.microsoft.com/office/drawing/2014/main" id="{8E577B04-5A9C-9A45-BCCE-EC5BA4676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604" y="2641228"/>
            <a:ext cx="2603868" cy="1847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Graphique 61" descr="Fiole">
            <a:extLst>
              <a:ext uri="{FF2B5EF4-FFF2-40B4-BE49-F238E27FC236}">
                <a16:creationId xmlns:a16="http://schemas.microsoft.com/office/drawing/2014/main" id="{40927FCD-1CDA-C849-8A6B-8B86C7014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587" y="1903894"/>
            <a:ext cx="550863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679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E1EB84-CBCA-6641-B9BF-5A8B85BDA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Grenoble, in figures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41EBC89-BE66-E641-82E8-BC9D97BB5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99903E-2A28-7442-B2DA-2D47CA92BCD8}" type="datetime1">
              <a:rPr lang="fr-FR" smtClean="0"/>
              <a:t>24/11/2022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3337BF3-5346-384B-ACD9-53E68A1200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1E5D3E5-3D01-5F43-842C-7E179A5B35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7"/>
          <a:stretch/>
        </p:blipFill>
        <p:spPr>
          <a:xfrm>
            <a:off x="6352320" y="365126"/>
            <a:ext cx="2608407" cy="6033058"/>
          </a:xfrm>
          <a:prstGeom prst="rect">
            <a:avLst/>
          </a:prstGeom>
        </p:spPr>
      </p:pic>
      <p:grpSp>
        <p:nvGrpSpPr>
          <p:cNvPr id="6" name="Groupe 55">
            <a:extLst>
              <a:ext uri="{FF2B5EF4-FFF2-40B4-BE49-F238E27FC236}">
                <a16:creationId xmlns:a16="http://schemas.microsoft.com/office/drawing/2014/main" id="{B34E88D2-2F3E-8742-815D-EEEF5789EC2C}"/>
              </a:ext>
            </a:extLst>
          </p:cNvPr>
          <p:cNvGrpSpPr>
            <a:grpSpLocks/>
          </p:cNvGrpSpPr>
          <p:nvPr/>
        </p:nvGrpSpPr>
        <p:grpSpPr bwMode="auto">
          <a:xfrm>
            <a:off x="617538" y="1492545"/>
            <a:ext cx="1509381" cy="1447583"/>
            <a:chOff x="1882806" y="878250"/>
            <a:chExt cx="1611171" cy="1545905"/>
          </a:xfrm>
        </p:grpSpPr>
        <p:sp>
          <p:nvSpPr>
            <p:cNvPr id="7" name="Rectangle 34">
              <a:extLst>
                <a:ext uri="{FF2B5EF4-FFF2-40B4-BE49-F238E27FC236}">
                  <a16:creationId xmlns:a16="http://schemas.microsoft.com/office/drawing/2014/main" id="{E057C1BC-FC51-C44C-93CE-1BBF621E9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806" y="1536716"/>
              <a:ext cx="1611171" cy="88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9pPr>
            </a:lstStyle>
            <a:p>
              <a:pPr algn="ctr"/>
              <a:r>
                <a:rPr lang="fr-FR" altLang="fr-FR" sz="3200" b="1" dirty="0">
                  <a:solidFill>
                    <a:srgbClr val="EC6707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3hours</a:t>
              </a:r>
              <a:r>
                <a:rPr lang="fr-FR" altLang="fr-FR" sz="1400" dirty="0">
                  <a:solidFill>
                    <a:srgbClr val="878889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 </a:t>
              </a:r>
              <a:r>
                <a:rPr lang="fr-FR" altLang="fr-FR" sz="1600" dirty="0" err="1">
                  <a:solidFill>
                    <a:srgbClr val="878889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from</a:t>
              </a:r>
              <a:r>
                <a:rPr lang="fr-FR" altLang="fr-FR" sz="1600" dirty="0">
                  <a:solidFill>
                    <a:srgbClr val="878889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 </a:t>
              </a:r>
              <a:r>
                <a:rPr lang="fr-FR" altLang="fr-FR" sz="1600" b="1" dirty="0">
                  <a:solidFill>
                    <a:srgbClr val="878889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Paris</a:t>
              </a:r>
              <a:endParaRPr lang="fr-FR" altLang="fr-FR" sz="1600" dirty="0"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endParaRPr>
            </a:p>
          </p:txBody>
        </p:sp>
        <p:pic>
          <p:nvPicPr>
            <p:cNvPr id="8" name="Graphique 19" descr="Train">
              <a:extLst>
                <a:ext uri="{FF2B5EF4-FFF2-40B4-BE49-F238E27FC236}">
                  <a16:creationId xmlns:a16="http://schemas.microsoft.com/office/drawing/2014/main" id="{CC1BD9B4-57A9-5042-9C94-6FA6BEB726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325" y="878250"/>
              <a:ext cx="774632" cy="774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e 56">
            <a:extLst>
              <a:ext uri="{FF2B5EF4-FFF2-40B4-BE49-F238E27FC236}">
                <a16:creationId xmlns:a16="http://schemas.microsoft.com/office/drawing/2014/main" id="{7D068C64-2896-3D43-A191-2F3003B283C4}"/>
              </a:ext>
            </a:extLst>
          </p:cNvPr>
          <p:cNvGrpSpPr>
            <a:grpSpLocks/>
          </p:cNvGrpSpPr>
          <p:nvPr/>
        </p:nvGrpSpPr>
        <p:grpSpPr bwMode="auto">
          <a:xfrm>
            <a:off x="2493012" y="1885741"/>
            <a:ext cx="2126517" cy="1358272"/>
            <a:chOff x="3336695" y="889935"/>
            <a:chExt cx="2271694" cy="1450056"/>
          </a:xfrm>
        </p:grpSpPr>
        <p:sp>
          <p:nvSpPr>
            <p:cNvPr id="10" name="Rectangle 34">
              <a:extLst>
                <a:ext uri="{FF2B5EF4-FFF2-40B4-BE49-F238E27FC236}">
                  <a16:creationId xmlns:a16="http://schemas.microsoft.com/office/drawing/2014/main" id="{552D2650-BD01-3441-95B3-02BBC05C7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6695" y="1452840"/>
              <a:ext cx="2271694" cy="887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9pPr>
            </a:lstStyle>
            <a:p>
              <a:pPr algn="ctr"/>
              <a:r>
                <a:rPr lang="fr-FR" altLang="fr-FR" sz="3200" b="1" dirty="0">
                  <a:solidFill>
                    <a:srgbClr val="EC6707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1.5 </a:t>
              </a:r>
              <a:r>
                <a:rPr lang="fr-FR" altLang="fr-FR" sz="3200" b="1" dirty="0" err="1">
                  <a:solidFill>
                    <a:srgbClr val="EC6707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hours</a:t>
              </a:r>
              <a:r>
                <a:rPr lang="fr-FR" altLang="fr-FR" sz="1400" dirty="0">
                  <a:solidFill>
                    <a:srgbClr val="878889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 </a:t>
              </a:r>
            </a:p>
            <a:p>
              <a:pPr algn="ctr"/>
              <a:r>
                <a:rPr lang="fr-FR" altLang="fr-FR" sz="1600" dirty="0" err="1">
                  <a:solidFill>
                    <a:srgbClr val="878889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from</a:t>
              </a:r>
              <a:r>
                <a:rPr lang="fr-FR" altLang="fr-FR" sz="1600" dirty="0">
                  <a:solidFill>
                    <a:srgbClr val="878889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 </a:t>
              </a:r>
              <a:r>
                <a:rPr lang="fr-FR" altLang="fr-FR" sz="1600" b="1" dirty="0">
                  <a:solidFill>
                    <a:srgbClr val="878889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Geneva</a:t>
              </a:r>
              <a:r>
                <a:rPr lang="fr-FR" altLang="fr-FR" sz="1600" dirty="0">
                  <a:solidFill>
                    <a:srgbClr val="878889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 or </a:t>
              </a:r>
              <a:r>
                <a:rPr lang="fr-FR" altLang="fr-FR" sz="1600" b="1" dirty="0">
                  <a:solidFill>
                    <a:srgbClr val="878889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Lyon</a:t>
              </a:r>
              <a:endParaRPr lang="fr-FR" altLang="fr-FR" sz="1600" dirty="0"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endParaRPr>
            </a:p>
          </p:txBody>
        </p:sp>
        <p:pic>
          <p:nvPicPr>
            <p:cNvPr id="11" name="Graphique 23" descr="Voiture">
              <a:extLst>
                <a:ext uri="{FF2B5EF4-FFF2-40B4-BE49-F238E27FC236}">
                  <a16:creationId xmlns:a16="http://schemas.microsoft.com/office/drawing/2014/main" id="{B86E800C-D73B-7F41-A672-48BF311E62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2832" y="889935"/>
              <a:ext cx="775236" cy="774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e 57">
            <a:extLst>
              <a:ext uri="{FF2B5EF4-FFF2-40B4-BE49-F238E27FC236}">
                <a16:creationId xmlns:a16="http://schemas.microsoft.com/office/drawing/2014/main" id="{A0C82E91-7EC1-A24C-9F16-DD0F8C78F3E6}"/>
              </a:ext>
            </a:extLst>
          </p:cNvPr>
          <p:cNvGrpSpPr>
            <a:grpSpLocks/>
          </p:cNvGrpSpPr>
          <p:nvPr/>
        </p:nvGrpSpPr>
        <p:grpSpPr bwMode="auto">
          <a:xfrm>
            <a:off x="3462517" y="5110825"/>
            <a:ext cx="2122196" cy="1275674"/>
            <a:chOff x="5238768" y="1012950"/>
            <a:chExt cx="2266503" cy="1362711"/>
          </a:xfrm>
        </p:grpSpPr>
        <p:pic>
          <p:nvPicPr>
            <p:cNvPr id="13" name="Graphique 46" descr="Marque">
              <a:extLst>
                <a:ext uri="{FF2B5EF4-FFF2-40B4-BE49-F238E27FC236}">
                  <a16:creationId xmlns:a16="http://schemas.microsoft.com/office/drawing/2014/main" id="{DFDCE8CF-9485-344D-A067-48D862D937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369" y="1012950"/>
              <a:ext cx="773451" cy="773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34">
              <a:extLst>
                <a:ext uri="{FF2B5EF4-FFF2-40B4-BE49-F238E27FC236}">
                  <a16:creationId xmlns:a16="http://schemas.microsoft.com/office/drawing/2014/main" id="{C52FB4B2-D0AB-9D47-8E23-4B450AA4F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8768" y="1487967"/>
              <a:ext cx="2266503" cy="887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9pPr>
            </a:lstStyle>
            <a:p>
              <a:pPr algn="ctr"/>
              <a:r>
                <a:rPr lang="fr-FR" altLang="fr-FR" sz="3200" b="1" dirty="0">
                  <a:solidFill>
                    <a:srgbClr val="EC6707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9</a:t>
              </a:r>
              <a:r>
                <a:rPr lang="fr-FR" altLang="fr-FR" sz="3200" b="1" baseline="30000" dirty="0">
                  <a:solidFill>
                    <a:srgbClr val="EC6707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th</a:t>
              </a:r>
              <a:r>
                <a:rPr lang="fr-FR" altLang="fr-FR" sz="3200" dirty="0">
                  <a:solidFill>
                    <a:srgbClr val="878889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 </a:t>
              </a:r>
              <a:r>
                <a:rPr lang="fr-FR" altLang="fr-FR" sz="1600" b="1" dirty="0">
                  <a:solidFill>
                    <a:srgbClr val="878889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conurbation</a:t>
              </a:r>
              <a:r>
                <a:rPr lang="fr-FR" altLang="fr-FR" sz="1600" dirty="0">
                  <a:solidFill>
                    <a:srgbClr val="878889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 </a:t>
              </a:r>
            </a:p>
            <a:p>
              <a:pPr algn="ctr"/>
              <a:r>
                <a:rPr lang="fr-FR" altLang="fr-FR" sz="1600" dirty="0">
                  <a:solidFill>
                    <a:srgbClr val="878889"/>
                  </a:solidFill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rPr>
                <a:t>in France</a:t>
              </a:r>
              <a:endParaRPr lang="fr-FR" altLang="fr-FR" sz="1600" dirty="0">
                <a:latin typeface="Calibri" panose="020F0502020204030204" pitchFamily="34" charset="0"/>
                <a:ea typeface="Roboto Cn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roupe 58">
            <a:extLst>
              <a:ext uri="{FF2B5EF4-FFF2-40B4-BE49-F238E27FC236}">
                <a16:creationId xmlns:a16="http://schemas.microsoft.com/office/drawing/2014/main" id="{EE21D11C-91AB-054D-83AA-7648EEBC8445}"/>
              </a:ext>
            </a:extLst>
          </p:cNvPr>
          <p:cNvGrpSpPr>
            <a:grpSpLocks/>
          </p:cNvGrpSpPr>
          <p:nvPr/>
        </p:nvGrpSpPr>
        <p:grpSpPr bwMode="auto">
          <a:xfrm>
            <a:off x="261446" y="3041380"/>
            <a:ext cx="2217426" cy="1449175"/>
            <a:chOff x="-251369" y="2530440"/>
            <a:chExt cx="2367174" cy="1546210"/>
          </a:xfrm>
        </p:grpSpPr>
        <p:pic>
          <p:nvPicPr>
            <p:cNvPr id="16" name="Graphique 42" descr="Classroom">
              <a:extLst>
                <a:ext uri="{FF2B5EF4-FFF2-40B4-BE49-F238E27FC236}">
                  <a16:creationId xmlns:a16="http://schemas.microsoft.com/office/drawing/2014/main" id="{7D2AEC92-B734-1F44-BB76-E4B31CC53F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57" y="2530440"/>
              <a:ext cx="774700" cy="77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34">
              <a:extLst>
                <a:ext uri="{FF2B5EF4-FFF2-40B4-BE49-F238E27FC236}">
                  <a16:creationId xmlns:a16="http://schemas.microsoft.com/office/drawing/2014/main" id="{ADD8F038-27FF-234A-A9E4-C7F932700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51369" y="3190010"/>
              <a:ext cx="2367174" cy="886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9pPr>
            </a:lstStyle>
            <a:p>
              <a:pPr algn="ctr"/>
              <a:r>
                <a:rPr lang="fr-FR" altLang="fr-FR" sz="3200" b="1" dirty="0">
                  <a:solidFill>
                    <a:srgbClr val="EC6707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5</a:t>
              </a:r>
              <a:r>
                <a:rPr lang="fr-FR" altLang="fr-FR" sz="3200" b="1" baseline="30000" dirty="0">
                  <a:solidFill>
                    <a:srgbClr val="EC6707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th</a:t>
              </a:r>
              <a:r>
                <a:rPr lang="fr-FR" altLang="fr-FR" sz="3200" dirty="0">
                  <a:solidFill>
                    <a:srgbClr val="87888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altLang="fr-FR" sz="1600" dirty="0">
                  <a:solidFill>
                    <a:srgbClr val="878889"/>
                  </a:solidFill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rPr>
                <a:t>best city in France </a:t>
              </a:r>
            </a:p>
            <a:p>
              <a:pPr algn="ctr"/>
              <a:r>
                <a:rPr lang="fr-FR" altLang="fr-FR" sz="1600" b="1" dirty="0">
                  <a:solidFill>
                    <a:srgbClr val="878889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for </a:t>
              </a:r>
              <a:r>
                <a:rPr lang="fr-FR" altLang="fr-FR" sz="1600" b="1" dirty="0" err="1">
                  <a:solidFill>
                    <a:srgbClr val="878889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students</a:t>
              </a:r>
              <a:endParaRPr lang="fr-FR" altLang="fr-FR" sz="1600" dirty="0"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roupe 59">
            <a:extLst>
              <a:ext uri="{FF2B5EF4-FFF2-40B4-BE49-F238E27FC236}">
                <a16:creationId xmlns:a16="http://schemas.microsoft.com/office/drawing/2014/main" id="{8890CCE2-6EDD-454D-B31B-2B28ED42A56C}"/>
              </a:ext>
            </a:extLst>
          </p:cNvPr>
          <p:cNvGrpSpPr>
            <a:grpSpLocks/>
          </p:cNvGrpSpPr>
          <p:nvPr/>
        </p:nvGrpSpPr>
        <p:grpSpPr bwMode="auto">
          <a:xfrm>
            <a:off x="2098826" y="3762682"/>
            <a:ext cx="2263328" cy="1500710"/>
            <a:chOff x="1739298" y="2461683"/>
            <a:chExt cx="2416796" cy="1600124"/>
          </a:xfrm>
        </p:grpSpPr>
        <p:pic>
          <p:nvPicPr>
            <p:cNvPr id="19" name="Graphique 34" descr="Personne avec une idée">
              <a:extLst>
                <a:ext uri="{FF2B5EF4-FFF2-40B4-BE49-F238E27FC236}">
                  <a16:creationId xmlns:a16="http://schemas.microsoft.com/office/drawing/2014/main" id="{AFAB520D-28AD-8846-9366-90806972F3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1040" y="2461683"/>
              <a:ext cx="773311" cy="772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34">
              <a:extLst>
                <a:ext uri="{FF2B5EF4-FFF2-40B4-BE49-F238E27FC236}">
                  <a16:creationId xmlns:a16="http://schemas.microsoft.com/office/drawing/2014/main" id="{3B922C51-455F-2D46-A38D-6F15F93B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98" y="3175761"/>
              <a:ext cx="2416796" cy="886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9pPr>
            </a:lstStyle>
            <a:p>
              <a:pPr algn="ctr"/>
              <a:r>
                <a:rPr lang="fr-FR" altLang="fr-FR" sz="3200" b="1" dirty="0">
                  <a:solidFill>
                    <a:srgbClr val="EC6707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1</a:t>
              </a:r>
              <a:r>
                <a:rPr lang="fr-FR" altLang="fr-FR" sz="3200" dirty="0">
                  <a:solidFill>
                    <a:srgbClr val="EA8B35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 </a:t>
              </a:r>
            </a:p>
            <a:p>
              <a:pPr algn="ctr"/>
              <a:r>
                <a:rPr lang="fr-FR" altLang="fr-FR" sz="1600" dirty="0" err="1">
                  <a:solidFill>
                    <a:srgbClr val="878889"/>
                  </a:solidFill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rPr>
                <a:t>innovative</a:t>
              </a:r>
              <a:r>
                <a:rPr lang="fr-FR" altLang="fr-FR" sz="1600" dirty="0">
                  <a:solidFill>
                    <a:srgbClr val="878889"/>
                  </a:solidFill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rPr>
                <a:t> city</a:t>
              </a:r>
              <a:endParaRPr lang="fr-FR" altLang="fr-FR" sz="1600" dirty="0">
                <a:latin typeface="Calibri" panose="020F0502020204030204" pitchFamily="34" charset="0"/>
                <a:ea typeface="Roboto Cn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oupe 60">
            <a:extLst>
              <a:ext uri="{FF2B5EF4-FFF2-40B4-BE49-F238E27FC236}">
                <a16:creationId xmlns:a16="http://schemas.microsoft.com/office/drawing/2014/main" id="{4145B8A3-1FDC-194A-97B3-D63E43D4C308}"/>
              </a:ext>
            </a:extLst>
          </p:cNvPr>
          <p:cNvGrpSpPr>
            <a:grpSpLocks/>
          </p:cNvGrpSpPr>
          <p:nvPr/>
        </p:nvGrpSpPr>
        <p:grpSpPr bwMode="auto">
          <a:xfrm>
            <a:off x="4270516" y="1284749"/>
            <a:ext cx="2901839" cy="1655016"/>
            <a:chOff x="3589196" y="2972900"/>
            <a:chExt cx="3096282" cy="1768446"/>
          </a:xfrm>
        </p:grpSpPr>
        <p:pic>
          <p:nvPicPr>
            <p:cNvPr id="22" name="Graphique 38" descr="Antenne relais téléphonique">
              <a:extLst>
                <a:ext uri="{FF2B5EF4-FFF2-40B4-BE49-F238E27FC236}">
                  <a16:creationId xmlns:a16="http://schemas.microsoft.com/office/drawing/2014/main" id="{63DEDDBC-FA0E-194A-A013-263914312F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 bwMode="auto">
            <a:xfrm>
              <a:off x="4751158" y="2972900"/>
              <a:ext cx="772361" cy="773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34">
              <a:extLst>
                <a:ext uri="{FF2B5EF4-FFF2-40B4-BE49-F238E27FC236}">
                  <a16:creationId xmlns:a16="http://schemas.microsoft.com/office/drawing/2014/main" id="{3A13A37F-EB1F-A24E-98C9-B84331CA3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196" y="3656073"/>
              <a:ext cx="3096282" cy="1085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9pPr>
            </a:lstStyle>
            <a:p>
              <a:pPr algn="ctr"/>
              <a:r>
                <a:rPr lang="fr-FR" altLang="fr-FR" sz="1600" b="1" dirty="0">
                  <a:solidFill>
                    <a:srgbClr val="878889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« French Tech » </a:t>
              </a:r>
              <a:r>
                <a:rPr lang="fr-FR" altLang="fr-FR" sz="1600" b="1" dirty="0" err="1">
                  <a:solidFill>
                    <a:srgbClr val="878889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accredited</a:t>
              </a:r>
              <a:endParaRPr lang="fr-FR" altLang="fr-FR" sz="1600" b="1" dirty="0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endParaRPr>
            </a:p>
            <a:p>
              <a:pPr algn="ctr"/>
              <a:r>
                <a:rPr lang="fr-FR" altLang="fr-FR" sz="1600" b="1" dirty="0" err="1">
                  <a:solidFill>
                    <a:srgbClr val="878889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since</a:t>
              </a:r>
              <a:r>
                <a:rPr lang="fr-FR" altLang="fr-FR" sz="1600" b="1" dirty="0">
                  <a:solidFill>
                    <a:srgbClr val="878889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 </a:t>
              </a:r>
              <a:r>
                <a:rPr lang="fr-FR" altLang="fr-FR" sz="3200" b="1" dirty="0">
                  <a:solidFill>
                    <a:srgbClr val="EC6707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2014</a:t>
              </a:r>
              <a:endParaRPr lang="fr-FR" altLang="fr-FR" sz="1600" b="1" dirty="0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endParaRPr>
            </a:p>
            <a:p>
              <a:pPr algn="ctr"/>
              <a:r>
                <a:rPr lang="fr-FR" altLang="fr-FR" sz="1200" dirty="0">
                  <a:solidFill>
                    <a:srgbClr val="878889"/>
                  </a:solidFill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rPr>
                <a:t>(grenoble-digital.com)</a:t>
              </a:r>
              <a:endParaRPr lang="fr-FR" altLang="fr-FR" sz="1200" dirty="0">
                <a:latin typeface="Calibri" panose="020F0502020204030204" pitchFamily="34" charset="0"/>
                <a:ea typeface="Roboto Cn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oupe 61">
            <a:extLst>
              <a:ext uri="{FF2B5EF4-FFF2-40B4-BE49-F238E27FC236}">
                <a16:creationId xmlns:a16="http://schemas.microsoft.com/office/drawing/2014/main" id="{2EE3AC43-9599-2E4F-AC50-A7AD349F0D6A}"/>
              </a:ext>
            </a:extLst>
          </p:cNvPr>
          <p:cNvGrpSpPr>
            <a:grpSpLocks/>
          </p:cNvGrpSpPr>
          <p:nvPr/>
        </p:nvGrpSpPr>
        <p:grpSpPr bwMode="auto">
          <a:xfrm>
            <a:off x="357864" y="4681458"/>
            <a:ext cx="2217427" cy="1649535"/>
            <a:chOff x="535862" y="4285531"/>
            <a:chExt cx="2365996" cy="1762249"/>
          </a:xfrm>
        </p:grpSpPr>
        <p:pic>
          <p:nvPicPr>
            <p:cNvPr id="25" name="Graphique 28" descr="Ampoule et engrenage">
              <a:extLst>
                <a:ext uri="{FF2B5EF4-FFF2-40B4-BE49-F238E27FC236}">
                  <a16:creationId xmlns:a16="http://schemas.microsoft.com/office/drawing/2014/main" id="{D2EA48A3-BF7F-B445-9858-65772AFCC3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7668" y="4285531"/>
              <a:ext cx="772727" cy="773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34">
              <a:extLst>
                <a:ext uri="{FF2B5EF4-FFF2-40B4-BE49-F238E27FC236}">
                  <a16:creationId xmlns:a16="http://schemas.microsoft.com/office/drawing/2014/main" id="{313390A6-6FCD-AA47-9E7E-999C75703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862" y="4962716"/>
              <a:ext cx="2365996" cy="1085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9pPr>
            </a:lstStyle>
            <a:p>
              <a:pPr algn="ctr"/>
              <a:r>
                <a:rPr lang="fr-FR" altLang="fr-FR" sz="3200" b="1" dirty="0">
                  <a:solidFill>
                    <a:srgbClr val="EC6707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3</a:t>
              </a:r>
              <a:r>
                <a:rPr lang="fr-FR" altLang="fr-FR" sz="3200" b="1" baseline="30000" dirty="0">
                  <a:solidFill>
                    <a:srgbClr val="EC6707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rd</a:t>
              </a:r>
              <a:r>
                <a:rPr lang="fr-FR" altLang="fr-FR" sz="1400" b="1" dirty="0">
                  <a:solidFill>
                    <a:srgbClr val="8DC63F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 </a:t>
              </a:r>
              <a:r>
                <a:rPr lang="fr-FR" altLang="fr-FR" sz="1600" b="1" dirty="0" err="1">
                  <a:solidFill>
                    <a:srgbClr val="878889"/>
                  </a:solidFill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rPr>
                <a:t>ranked</a:t>
              </a:r>
              <a:r>
                <a:rPr lang="fr-FR" altLang="fr-FR" sz="1600" b="1" dirty="0">
                  <a:solidFill>
                    <a:srgbClr val="878889"/>
                  </a:solidFill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rPr>
                <a:t> </a:t>
              </a:r>
              <a:r>
                <a:rPr lang="fr-FR" altLang="fr-FR" sz="1600" b="1" dirty="0" err="1">
                  <a:solidFill>
                    <a:srgbClr val="878889"/>
                  </a:solidFill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rPr>
                <a:t>European</a:t>
              </a:r>
              <a:r>
                <a:rPr lang="fr-FR" altLang="fr-FR" sz="1600" b="1" dirty="0">
                  <a:solidFill>
                    <a:srgbClr val="878889"/>
                  </a:solidFill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rPr>
                <a:t> city of the futur</a:t>
              </a:r>
              <a:r>
                <a:rPr lang="fr-FR" altLang="fr-FR" sz="1600" dirty="0">
                  <a:solidFill>
                    <a:srgbClr val="878889"/>
                  </a:solidFill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rPr>
                <a:t> </a:t>
              </a:r>
            </a:p>
            <a:p>
              <a:pPr algn="ctr"/>
              <a:r>
                <a:rPr lang="fr-FR" altLang="fr-FR" sz="1200" dirty="0">
                  <a:solidFill>
                    <a:srgbClr val="878889"/>
                  </a:solidFill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rPr>
                <a:t>(The Financial Times 2016)</a:t>
              </a:r>
              <a:endParaRPr lang="fr-FR" altLang="fr-FR" sz="1200" dirty="0">
                <a:latin typeface="Calibri" panose="020F0502020204030204" pitchFamily="34" charset="0"/>
                <a:ea typeface="Roboto Cn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7" name="Groupe 62">
            <a:extLst>
              <a:ext uri="{FF2B5EF4-FFF2-40B4-BE49-F238E27FC236}">
                <a16:creationId xmlns:a16="http://schemas.microsoft.com/office/drawing/2014/main" id="{05C2A7C1-EED5-6F45-965C-E2736720EB1B}"/>
              </a:ext>
            </a:extLst>
          </p:cNvPr>
          <p:cNvGrpSpPr>
            <a:grpSpLocks/>
          </p:cNvGrpSpPr>
          <p:nvPr/>
        </p:nvGrpSpPr>
        <p:grpSpPr bwMode="auto">
          <a:xfrm>
            <a:off x="3873278" y="3106792"/>
            <a:ext cx="2689187" cy="1689185"/>
            <a:chOff x="2084392" y="4535314"/>
            <a:chExt cx="2871968" cy="1802484"/>
          </a:xfrm>
        </p:grpSpPr>
        <p:pic>
          <p:nvPicPr>
            <p:cNvPr id="28" name="Graphique 26" descr="Scientifique">
              <a:extLst>
                <a:ext uri="{FF2B5EF4-FFF2-40B4-BE49-F238E27FC236}">
                  <a16:creationId xmlns:a16="http://schemas.microsoft.com/office/drawing/2014/main" id="{7E484AA3-8686-4344-852E-F22992709C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2868" y="4535314"/>
              <a:ext cx="775017" cy="774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ectangle 34">
              <a:extLst>
                <a:ext uri="{FF2B5EF4-FFF2-40B4-BE49-F238E27FC236}">
                  <a16:creationId xmlns:a16="http://schemas.microsoft.com/office/drawing/2014/main" id="{22184B6C-8144-934C-AA23-4A1D719C1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4392" y="5188328"/>
              <a:ext cx="2871968" cy="1149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9pPr>
            </a:lstStyle>
            <a:p>
              <a:pPr algn="ctr"/>
              <a:r>
                <a:rPr lang="fr-FR" altLang="fr-FR" sz="3200" b="1" dirty="0">
                  <a:solidFill>
                    <a:srgbClr val="EC6707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7,1%</a:t>
              </a:r>
              <a:r>
                <a:rPr lang="fr-FR" altLang="fr-FR" sz="1400" dirty="0">
                  <a:solidFill>
                    <a:srgbClr val="F89018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 </a:t>
              </a:r>
            </a:p>
            <a:p>
              <a:pPr algn="ctr"/>
              <a:r>
                <a:rPr lang="fr-FR" altLang="fr-FR" sz="1600" dirty="0">
                  <a:solidFill>
                    <a:srgbClr val="878889"/>
                  </a:solidFill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rPr>
                <a:t>of the population </a:t>
              </a:r>
            </a:p>
            <a:p>
              <a:pPr algn="ctr"/>
              <a:r>
                <a:rPr lang="fr-FR" altLang="fr-FR" sz="1600" dirty="0" err="1">
                  <a:solidFill>
                    <a:srgbClr val="878889"/>
                  </a:solidFill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rPr>
                <a:t>works</a:t>
              </a:r>
              <a:r>
                <a:rPr lang="fr-FR" altLang="fr-FR" sz="1600" dirty="0">
                  <a:solidFill>
                    <a:srgbClr val="878889"/>
                  </a:solidFill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rPr>
                <a:t> in </a:t>
              </a:r>
              <a:r>
                <a:rPr lang="fr-FR" altLang="fr-FR" sz="1600" b="1" dirty="0">
                  <a:solidFill>
                    <a:srgbClr val="878889"/>
                  </a:solidFill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rPr>
                <a:t>R&amp;D</a:t>
              </a:r>
              <a:r>
                <a:rPr lang="fr-FR" altLang="fr-FR" sz="1600" dirty="0">
                  <a:solidFill>
                    <a:srgbClr val="878889"/>
                  </a:solidFill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8081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4D518F2-EFDE-D64F-9628-11ED84892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60808D-C32A-8B4E-80B7-78999A8CA5F7}" type="datetime1">
              <a:rPr lang="fr-FR" smtClean="0"/>
              <a:pPr>
                <a:defRPr/>
              </a:pPr>
              <a:t>24/11/2022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2627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E0E6DE-A859-F942-B0A1-5E9468697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 </a:t>
            </a:r>
            <a:r>
              <a:rPr lang="fr-FR" dirty="0" err="1"/>
              <a:t>unconventional</a:t>
            </a:r>
            <a:r>
              <a:rPr lang="fr-FR" dirty="0"/>
              <a:t> </a:t>
            </a:r>
            <a:r>
              <a:rPr lang="fr-FR" dirty="0" err="1"/>
              <a:t>school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841693A-E927-DB4D-8A55-2D5707835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99903E-2A28-7442-B2DA-2D47CA92BCD8}" type="datetime1">
              <a:rPr lang="fr-FR" smtClean="0"/>
              <a:t>24/11/2022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BF772C4-FDAA-9848-8B59-DE8458E542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CFBF2F5-D235-6B4E-A3C7-ABB0C81C7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7767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9pPr>
          </a:lstStyle>
          <a:p>
            <a:pPr algn="ctr"/>
            <a:r>
              <a:rPr lang="fr-FR" altLang="fr-FR" sz="1600" b="1" dirty="0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An international </a:t>
            </a:r>
            <a:r>
              <a:rPr lang="fr-FR" altLang="fr-FR" sz="1600" b="1" dirty="0" err="1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school</a:t>
            </a:r>
            <a:r>
              <a:rPr lang="fr-FR" altLang="fr-FR" sz="1600" b="1" dirty="0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of </a:t>
            </a:r>
            <a:r>
              <a:rPr lang="fr-FR" altLang="fr-FR" sz="2000" b="1" dirty="0" err="1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paper</a:t>
            </a:r>
            <a:r>
              <a:rPr lang="fr-FR" altLang="fr-FR" sz="1600" b="1" dirty="0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</a:t>
            </a:r>
            <a:r>
              <a:rPr lang="fr-FR" altLang="fr-FR" sz="1600" b="1" dirty="0" err="1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since</a:t>
            </a:r>
            <a:r>
              <a:rPr lang="fr-FR" altLang="fr-FR" sz="1600" b="1" dirty="0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1907, </a:t>
            </a:r>
          </a:p>
          <a:p>
            <a:pPr algn="ctr"/>
            <a:r>
              <a:rPr lang="fr-FR" altLang="fr-FR" sz="1600" b="1" dirty="0" err="1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with</a:t>
            </a:r>
            <a:r>
              <a:rPr lang="fr-FR" altLang="fr-FR" sz="1600" b="1" dirty="0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an </a:t>
            </a:r>
            <a:r>
              <a:rPr lang="fr-FR" altLang="fr-FR" sz="1600" b="1" dirty="0" err="1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additional</a:t>
            </a:r>
            <a:r>
              <a:rPr lang="fr-FR" altLang="fr-FR" sz="1600" b="1" dirty="0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focus on </a:t>
            </a:r>
            <a:r>
              <a:rPr lang="fr-FR" altLang="fr-FR" sz="2000" b="1" dirty="0" err="1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print</a:t>
            </a:r>
            <a:r>
              <a:rPr lang="fr-FR" altLang="fr-FR" sz="2000" b="1" dirty="0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media</a:t>
            </a:r>
            <a:r>
              <a:rPr lang="fr-FR" altLang="fr-FR" sz="1800" b="1" dirty="0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</a:t>
            </a:r>
            <a:r>
              <a:rPr lang="fr-FR" altLang="fr-FR" sz="1600" b="1" dirty="0" err="1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since</a:t>
            </a:r>
            <a:r>
              <a:rPr lang="fr-FR" altLang="fr-FR" sz="1600" b="1" dirty="0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1980 and </a:t>
            </a:r>
            <a:r>
              <a:rPr lang="fr-FR" altLang="fr-FR" sz="2000" b="1" dirty="0" err="1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biomaterials</a:t>
            </a:r>
            <a:r>
              <a:rPr lang="fr-FR" altLang="fr-FR" sz="1600" b="1" dirty="0">
                <a:solidFill>
                  <a:srgbClr val="F89018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</a:t>
            </a:r>
            <a:r>
              <a:rPr lang="fr-FR" altLang="fr-FR" sz="1600" b="1" dirty="0" err="1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since</a:t>
            </a:r>
            <a:r>
              <a:rPr lang="fr-FR" altLang="fr-FR" sz="1600" b="1" dirty="0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2008</a:t>
            </a:r>
          </a:p>
        </p:txBody>
      </p:sp>
      <p:sp>
        <p:nvSpPr>
          <p:cNvPr id="6" name="Rectangle 34">
            <a:extLst>
              <a:ext uri="{FF2B5EF4-FFF2-40B4-BE49-F238E27FC236}">
                <a16:creationId xmlns:a16="http://schemas.microsoft.com/office/drawing/2014/main" id="{A58765D3-7F5E-0641-9E17-F4DA0C5FB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700" y="591404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9pPr>
          </a:lstStyle>
          <a:p>
            <a:pPr algn="ctr"/>
            <a:r>
              <a:rPr lang="fr-FR" altLang="fr-FR" sz="1400" dirty="0" err="1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Combined</a:t>
            </a:r>
            <a:r>
              <a:rPr lang="fr-FR" altLang="fr-FR" sz="1400" dirty="0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</a:t>
            </a:r>
            <a:r>
              <a:rPr lang="fr-FR" altLang="fr-FR" sz="1400" dirty="0" err="1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with</a:t>
            </a:r>
            <a:r>
              <a:rPr lang="fr-FR" altLang="fr-FR" sz="1400" dirty="0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an </a:t>
            </a:r>
            <a:r>
              <a:rPr lang="fr-FR" altLang="fr-FR" sz="1800" b="1" dirty="0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international </a:t>
            </a:r>
            <a:r>
              <a:rPr lang="fr-FR" altLang="fr-FR" sz="1800" b="1" dirty="0" err="1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research</a:t>
            </a:r>
            <a:r>
              <a:rPr lang="fr-FR" altLang="fr-FR" sz="1800" b="1" dirty="0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</a:t>
            </a:r>
            <a:r>
              <a:rPr lang="fr-FR" altLang="fr-FR" sz="1800" b="1" dirty="0" err="1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laboratory</a:t>
            </a:r>
            <a:r>
              <a:rPr lang="fr-FR" altLang="fr-FR" sz="1800" b="1" dirty="0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:</a:t>
            </a:r>
            <a:r>
              <a:rPr lang="fr-FR" altLang="fr-FR" sz="1400" b="1" dirty="0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LGP2</a:t>
            </a:r>
            <a:endParaRPr lang="fr-FR" altLang="fr-FR" sz="1400" b="1" dirty="0"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endParaRPr>
          </a:p>
        </p:txBody>
      </p:sp>
      <p:sp>
        <p:nvSpPr>
          <p:cNvPr id="7" name="Rectangle 34">
            <a:extLst>
              <a:ext uri="{FF2B5EF4-FFF2-40B4-BE49-F238E27FC236}">
                <a16:creationId xmlns:a16="http://schemas.microsoft.com/office/drawing/2014/main" id="{15A7898C-8F3D-FF46-8083-D362365FA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93969"/>
            <a:ext cx="9156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9pPr>
          </a:lstStyle>
          <a:p>
            <a:pPr algn="ctr"/>
            <a:r>
              <a:rPr lang="fr-FR" altLang="fr-FR" sz="1600" dirty="0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A state </a:t>
            </a:r>
            <a:r>
              <a:rPr lang="fr-FR" altLang="fr-FR" sz="1600" dirty="0" err="1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funded</a:t>
            </a:r>
            <a:r>
              <a:rPr lang="fr-FR" altLang="fr-FR" sz="1600" dirty="0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</a:t>
            </a:r>
            <a:r>
              <a:rPr lang="fr-FR" altLang="fr-FR" sz="1600" dirty="0" err="1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school</a:t>
            </a:r>
            <a:r>
              <a:rPr lang="fr-FR" altLang="fr-FR" sz="1600" dirty="0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</a:t>
            </a:r>
            <a:r>
              <a:rPr lang="fr-FR" altLang="fr-FR" sz="1600" b="1" dirty="0" err="1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that</a:t>
            </a:r>
            <a:r>
              <a:rPr lang="fr-FR" altLang="fr-FR" sz="1600" b="1" dirty="0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</a:t>
            </a:r>
            <a:r>
              <a:rPr lang="fr-FR" altLang="fr-FR" sz="1600" b="1" dirty="0" err="1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covers</a:t>
            </a:r>
            <a:r>
              <a:rPr lang="fr-FR" altLang="fr-FR" sz="1600" b="1" dirty="0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the </a:t>
            </a:r>
            <a:r>
              <a:rPr lang="fr-FR" altLang="fr-FR" sz="1600" b="1" dirty="0" err="1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entire</a:t>
            </a:r>
            <a:r>
              <a:rPr lang="fr-FR" altLang="fr-FR" sz="1600" b="1" dirty="0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</a:t>
            </a:r>
            <a:r>
              <a:rPr lang="fr-FR" altLang="fr-FR" sz="1800" b="1" dirty="0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plant </a:t>
            </a:r>
            <a:r>
              <a:rPr lang="fr-FR" altLang="fr-FR" sz="1800" b="1" dirty="0" err="1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biomass</a:t>
            </a:r>
            <a:r>
              <a:rPr lang="fr-FR" altLang="fr-FR" sz="1800" b="1" dirty="0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</a:t>
            </a:r>
            <a:r>
              <a:rPr lang="fr-FR" altLang="fr-FR" sz="1800" b="1" dirty="0" err="1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valorization</a:t>
            </a:r>
            <a:r>
              <a:rPr lang="fr-FR" altLang="fr-FR" sz="1800" b="1" dirty="0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</a:t>
            </a:r>
            <a:r>
              <a:rPr lang="fr-FR" altLang="fr-FR" sz="1800" b="1" dirty="0" err="1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chain</a:t>
            </a:r>
            <a:r>
              <a:rPr lang="fr-FR" altLang="fr-FR" sz="1800" b="1" dirty="0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fr-FR" altLang="fr-FR" sz="1600" b="1" dirty="0" err="1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from</a:t>
            </a:r>
            <a:r>
              <a:rPr lang="fr-FR" altLang="fr-FR" sz="1600" b="1" dirty="0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the </a:t>
            </a:r>
            <a:r>
              <a:rPr lang="fr-FR" altLang="fr-FR" sz="1800" b="1" dirty="0" err="1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wood</a:t>
            </a:r>
            <a:r>
              <a:rPr lang="fr-FR" altLang="fr-FR" sz="1800" b="1" dirty="0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,</a:t>
            </a:r>
            <a:r>
              <a:rPr lang="fr-FR" altLang="fr-FR" sz="1600" b="1" dirty="0">
                <a:solidFill>
                  <a:srgbClr val="F89018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</a:t>
            </a:r>
            <a:r>
              <a:rPr lang="fr-FR" altLang="fr-FR" sz="1600" b="1" dirty="0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to </a:t>
            </a:r>
            <a:r>
              <a:rPr lang="fr-FR" altLang="fr-FR" sz="1800" b="1" dirty="0" err="1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functionalized</a:t>
            </a:r>
            <a:r>
              <a:rPr lang="fr-FR" altLang="fr-FR" sz="1800" b="1" dirty="0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</a:t>
            </a:r>
            <a:r>
              <a:rPr lang="fr-FR" altLang="fr-FR" sz="1800" b="1" dirty="0" err="1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biobased</a:t>
            </a:r>
            <a:r>
              <a:rPr lang="fr-FR" altLang="fr-FR" sz="1800" b="1" dirty="0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</a:t>
            </a:r>
            <a:r>
              <a:rPr lang="fr-FR" altLang="fr-FR" sz="1800" b="1" dirty="0" err="1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materials</a:t>
            </a:r>
            <a:r>
              <a:rPr lang="fr-FR" altLang="fr-FR" sz="1800" b="1" dirty="0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</a:t>
            </a:r>
            <a:r>
              <a:rPr lang="fr-FR" altLang="fr-FR" sz="1600" b="1" dirty="0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to </a:t>
            </a:r>
            <a:r>
              <a:rPr lang="fr-FR" altLang="fr-FR" sz="1800" b="1" dirty="0" err="1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printed</a:t>
            </a:r>
            <a:r>
              <a:rPr lang="fr-FR" altLang="fr-FR" sz="1800" b="1" dirty="0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</a:t>
            </a:r>
            <a:r>
              <a:rPr lang="fr-FR" altLang="fr-FR" sz="1800" b="1" dirty="0" err="1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eletronics</a:t>
            </a:r>
            <a:endParaRPr lang="fr-FR" altLang="fr-FR" sz="1800" b="1" dirty="0">
              <a:solidFill>
                <a:srgbClr val="EC6707"/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endParaRPr>
          </a:p>
        </p:txBody>
      </p:sp>
      <p:sp>
        <p:nvSpPr>
          <p:cNvPr id="8" name="Rectangle 34">
            <a:extLst>
              <a:ext uri="{FF2B5EF4-FFF2-40B4-BE49-F238E27FC236}">
                <a16:creationId xmlns:a16="http://schemas.microsoft.com/office/drawing/2014/main" id="{AE50FCA1-65E2-8B4F-B20A-83A897433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700" y="4754963"/>
            <a:ext cx="9156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9pPr>
          </a:lstStyle>
          <a:p>
            <a:pPr algn="ctr"/>
            <a:r>
              <a:rPr lang="fr-FR" altLang="fr-FR" sz="1600" dirty="0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A French engineering </a:t>
            </a:r>
            <a:r>
              <a:rPr lang="fr-FR" altLang="fr-FR" sz="1600" dirty="0" err="1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school</a:t>
            </a:r>
            <a:r>
              <a:rPr lang="fr-FR" altLang="fr-FR" sz="1600" dirty="0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</a:t>
            </a:r>
            <a:r>
              <a:rPr lang="fr-FR" altLang="fr-FR" sz="1600" dirty="0" err="1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with</a:t>
            </a:r>
            <a:r>
              <a:rPr lang="fr-FR" altLang="fr-FR" sz="1600" dirty="0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</a:t>
            </a:r>
            <a:r>
              <a:rPr lang="fr-FR" altLang="fr-FR" sz="1800" b="1" dirty="0" err="1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Quality</a:t>
            </a:r>
            <a:r>
              <a:rPr lang="fr-FR" altLang="fr-FR" sz="1800" b="1" dirty="0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</a:t>
            </a:r>
            <a:r>
              <a:rPr lang="fr-FR" altLang="fr-FR" sz="1800" b="1" dirty="0" err="1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Safety</a:t>
            </a:r>
            <a:r>
              <a:rPr lang="fr-FR" altLang="fr-FR" sz="1800" b="1" dirty="0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</a:t>
            </a:r>
            <a:r>
              <a:rPr lang="fr-FR" altLang="fr-FR" sz="1800" b="1" dirty="0" err="1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Environment</a:t>
            </a:r>
            <a:r>
              <a:rPr lang="fr-FR" altLang="fr-FR" sz="1800" b="1" dirty="0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</a:t>
            </a:r>
            <a:r>
              <a:rPr lang="fr-FR" altLang="fr-FR" sz="1600" b="1" dirty="0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certification</a:t>
            </a:r>
            <a:endParaRPr lang="fr-FR" altLang="fr-FR" sz="1800" b="1" dirty="0">
              <a:solidFill>
                <a:srgbClr val="EC6707"/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endParaRPr>
          </a:p>
        </p:txBody>
      </p:sp>
      <p:grpSp>
        <p:nvGrpSpPr>
          <p:cNvPr id="9" name="Groupe 17">
            <a:extLst>
              <a:ext uri="{FF2B5EF4-FFF2-40B4-BE49-F238E27FC236}">
                <a16:creationId xmlns:a16="http://schemas.microsoft.com/office/drawing/2014/main" id="{EB4E6277-3F42-2648-A17C-2B82449D2093}"/>
              </a:ext>
            </a:extLst>
          </p:cNvPr>
          <p:cNvGrpSpPr>
            <a:grpSpLocks/>
          </p:cNvGrpSpPr>
          <p:nvPr/>
        </p:nvGrpSpPr>
        <p:grpSpPr bwMode="auto">
          <a:xfrm>
            <a:off x="3660104" y="2200171"/>
            <a:ext cx="1796545" cy="626661"/>
            <a:chOff x="4085983" y="2088920"/>
            <a:chExt cx="1182739" cy="412633"/>
          </a:xfrm>
        </p:grpSpPr>
        <p:pic>
          <p:nvPicPr>
            <p:cNvPr id="10" name="Graphique 11" descr="Main ouverte avec plante">
              <a:extLst>
                <a:ext uri="{FF2B5EF4-FFF2-40B4-BE49-F238E27FC236}">
                  <a16:creationId xmlns:a16="http://schemas.microsoft.com/office/drawing/2014/main" id="{E182B539-CBF5-CC48-9123-BEFC4792D5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1659" y="2111130"/>
              <a:ext cx="390351" cy="390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Graphique 13" descr="Durabilité">
              <a:extLst>
                <a:ext uri="{FF2B5EF4-FFF2-40B4-BE49-F238E27FC236}">
                  <a16:creationId xmlns:a16="http://schemas.microsoft.com/office/drawing/2014/main" id="{70311666-ECFF-424D-A43F-60D583F7C3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8371" y="2106454"/>
              <a:ext cx="390351" cy="390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Graphique 15" descr="Arbre à feuilles caduques">
              <a:extLst>
                <a:ext uri="{FF2B5EF4-FFF2-40B4-BE49-F238E27FC236}">
                  <a16:creationId xmlns:a16="http://schemas.microsoft.com/office/drawing/2014/main" id="{B12D7B8F-6BFE-3741-A749-AA0A39BCF7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5983" y="2088920"/>
              <a:ext cx="390351" cy="390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e 66">
            <a:extLst>
              <a:ext uri="{FF2B5EF4-FFF2-40B4-BE49-F238E27FC236}">
                <a16:creationId xmlns:a16="http://schemas.microsoft.com/office/drawing/2014/main" id="{D3D4B7B6-31DF-4F47-B5CE-360E0053E440}"/>
              </a:ext>
            </a:extLst>
          </p:cNvPr>
          <p:cNvGrpSpPr>
            <a:grpSpLocks/>
          </p:cNvGrpSpPr>
          <p:nvPr/>
        </p:nvGrpSpPr>
        <p:grpSpPr bwMode="auto">
          <a:xfrm>
            <a:off x="3698144" y="5249999"/>
            <a:ext cx="1722311" cy="643562"/>
            <a:chOff x="3951436" y="3511763"/>
            <a:chExt cx="1092041" cy="407959"/>
          </a:xfrm>
        </p:grpSpPr>
        <p:pic>
          <p:nvPicPr>
            <p:cNvPr id="14" name="Graphique 49" descr="Loupe">
              <a:extLst>
                <a:ext uri="{FF2B5EF4-FFF2-40B4-BE49-F238E27FC236}">
                  <a16:creationId xmlns:a16="http://schemas.microsoft.com/office/drawing/2014/main" id="{6E33CF09-68C6-FC42-84A6-3F79D9F5E6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8691" y="3511763"/>
              <a:ext cx="396361" cy="396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Graphique 52" descr="Microscope">
              <a:extLst>
                <a:ext uri="{FF2B5EF4-FFF2-40B4-BE49-F238E27FC236}">
                  <a16:creationId xmlns:a16="http://schemas.microsoft.com/office/drawing/2014/main" id="{6B5B721B-2B6E-B249-8421-BC7751B37A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1436" y="3511763"/>
              <a:ext cx="396362" cy="396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Graphique 63" descr="Fiole">
              <a:extLst>
                <a:ext uri="{FF2B5EF4-FFF2-40B4-BE49-F238E27FC236}">
                  <a16:creationId xmlns:a16="http://schemas.microsoft.com/office/drawing/2014/main" id="{DE74D66B-B2CD-9945-9C8C-3318B75F94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7116" y="3523452"/>
              <a:ext cx="396361" cy="396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42008C65-53EE-5043-9272-E53E9C65BDE2}"/>
              </a:ext>
            </a:extLst>
          </p:cNvPr>
          <p:cNvGrpSpPr/>
          <p:nvPr/>
        </p:nvGrpSpPr>
        <p:grpSpPr>
          <a:xfrm>
            <a:off x="3849313" y="3702337"/>
            <a:ext cx="1445374" cy="890588"/>
            <a:chOff x="3781048" y="3715990"/>
            <a:chExt cx="1445374" cy="890588"/>
          </a:xfrm>
        </p:grpSpPr>
        <p:pic>
          <p:nvPicPr>
            <p:cNvPr id="18" name="Image 3">
              <a:extLst>
                <a:ext uri="{FF2B5EF4-FFF2-40B4-BE49-F238E27FC236}">
                  <a16:creationId xmlns:a16="http://schemas.microsoft.com/office/drawing/2014/main" id="{83775725-8D16-3843-817D-8B7A7D2FF7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781048" y="3715990"/>
              <a:ext cx="703262" cy="890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B951E17F-C29E-5C4C-935D-516BE97C1B4C}"/>
                </a:ext>
              </a:extLst>
            </p:cNvPr>
            <p:cNvSpPr txBox="1"/>
            <p:nvPr/>
          </p:nvSpPr>
          <p:spPr>
            <a:xfrm>
              <a:off x="4578350" y="3751301"/>
              <a:ext cx="648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solidFill>
                    <a:schemeClr val="tx2"/>
                  </a:solidFill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rPr>
                <a:t>ISO</a:t>
              </a:r>
              <a:r>
                <a:rPr lang="fr-FR" sz="1200" dirty="0">
                  <a:solidFill>
                    <a:schemeClr val="tx2"/>
                  </a:solidFill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rPr>
                <a:t> </a:t>
              </a:r>
            </a:p>
            <a:p>
              <a:r>
                <a:rPr lang="fr-FR" sz="1200" dirty="0">
                  <a:solidFill>
                    <a:schemeClr val="tx2"/>
                  </a:solidFill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rPr>
                <a:t>9001</a:t>
              </a:r>
            </a:p>
            <a:p>
              <a:r>
                <a:rPr lang="fr-FR" sz="1200" dirty="0">
                  <a:solidFill>
                    <a:schemeClr val="tx2"/>
                  </a:solidFill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rPr>
                <a:t>14001</a:t>
              </a:r>
            </a:p>
            <a:p>
              <a:r>
                <a:rPr lang="fr-FR" sz="1200" dirty="0">
                  <a:solidFill>
                    <a:schemeClr val="tx2"/>
                  </a:solidFill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rPr>
                <a:t>45001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5895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227FB2-6115-B749-8438-1A2CE1BC2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 </a:t>
            </a:r>
            <a:r>
              <a:rPr lang="fr-FR" dirty="0" err="1"/>
              <a:t>school</a:t>
            </a:r>
            <a:r>
              <a:rPr lang="fr-FR" dirty="0"/>
              <a:t> on a </a:t>
            </a:r>
            <a:r>
              <a:rPr lang="fr-FR" dirty="0" err="1"/>
              <a:t>human</a:t>
            </a:r>
            <a:r>
              <a:rPr lang="fr-FR" dirty="0"/>
              <a:t> </a:t>
            </a:r>
            <a:r>
              <a:rPr lang="fr-FR" dirty="0" err="1"/>
              <a:t>scale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6E7805F-0C3D-5A44-B136-735329650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99903E-2A28-7442-B2DA-2D47CA92BCD8}" type="datetime1">
              <a:rPr lang="fr-FR" smtClean="0"/>
              <a:t>24/11/2022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D5EDF6F-2D98-E747-9D5C-48BBC8074A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F866ACE-D375-2A44-BA8F-C3F8CFEB3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34041"/>
            <a:ext cx="91567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9pPr>
          </a:lstStyle>
          <a:p>
            <a:pPr algn="ctr"/>
            <a:r>
              <a:rPr lang="fr-FR" altLang="fr-FR" sz="2000" b="1" dirty="0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A</a:t>
            </a:r>
            <a:r>
              <a:rPr lang="fr-FR" altLang="fr-FR" b="1" dirty="0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green</a:t>
            </a:r>
            <a:r>
              <a:rPr lang="fr-FR" altLang="fr-FR" sz="2000" b="1" dirty="0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</a:t>
            </a:r>
            <a:r>
              <a:rPr lang="fr-FR" altLang="fr-FR" sz="2000" b="1" dirty="0" err="1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school</a:t>
            </a:r>
            <a:r>
              <a:rPr lang="fr-FR" altLang="fr-FR" sz="2000" b="1" dirty="0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</a:t>
            </a:r>
            <a:r>
              <a:rPr lang="fr-FR" altLang="fr-FR" sz="2000" b="1" dirty="0" err="1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that</a:t>
            </a:r>
            <a:r>
              <a:rPr lang="fr-FR" altLang="fr-FR" sz="2000" b="1" dirty="0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</a:t>
            </a:r>
            <a:r>
              <a:rPr lang="fr-FR" altLang="fr-FR" sz="2000" b="1" dirty="0" err="1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caters</a:t>
            </a:r>
            <a:r>
              <a:rPr lang="fr-FR" altLang="fr-FR" sz="2000" b="1" dirty="0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for the </a:t>
            </a:r>
            <a:r>
              <a:rPr lang="fr-FR" altLang="fr-FR" b="1" dirty="0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challenges</a:t>
            </a:r>
            <a:r>
              <a:rPr lang="fr-FR" altLang="fr-FR" sz="2000" b="1" dirty="0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fr-FR" altLang="fr-FR" sz="2000" b="1" dirty="0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and </a:t>
            </a:r>
            <a:r>
              <a:rPr lang="fr-FR" altLang="fr-FR" b="1" dirty="0" err="1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sectors</a:t>
            </a:r>
            <a:r>
              <a:rPr lang="fr-FR" altLang="fr-FR" b="1" dirty="0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of the </a:t>
            </a:r>
            <a:r>
              <a:rPr lang="fr-FR" altLang="fr-FR" b="1" dirty="0" err="1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present</a:t>
            </a:r>
            <a:r>
              <a:rPr lang="fr-FR" altLang="fr-FR" b="1" dirty="0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and future</a:t>
            </a:r>
            <a:r>
              <a:rPr lang="fr-FR" altLang="fr-FR" b="1" dirty="0">
                <a:solidFill>
                  <a:srgbClr val="F89018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Rectangle 34">
            <a:extLst>
              <a:ext uri="{FF2B5EF4-FFF2-40B4-BE49-F238E27FC236}">
                <a16:creationId xmlns:a16="http://schemas.microsoft.com/office/drawing/2014/main" id="{7073D410-BB50-7143-AB06-6164688DB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645" y="2854524"/>
            <a:ext cx="404502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9pPr>
          </a:lstStyle>
          <a:p>
            <a:pPr algn="ctr"/>
            <a:r>
              <a:rPr lang="fr-FR" altLang="fr-FR" b="1" dirty="0">
                <a:solidFill>
                  <a:srgbClr val="8DC63F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1 engineering </a:t>
            </a:r>
            <a:r>
              <a:rPr lang="fr-FR" altLang="fr-FR" b="1" dirty="0" err="1">
                <a:solidFill>
                  <a:srgbClr val="8DC63F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degree</a:t>
            </a:r>
            <a:r>
              <a:rPr lang="fr-FR" altLang="fr-FR" b="1" dirty="0">
                <a:solidFill>
                  <a:srgbClr val="8DC63F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(Masters)</a:t>
            </a:r>
            <a:endParaRPr lang="fr-FR" altLang="fr-FR" sz="1600" i="1" dirty="0">
              <a:solidFill>
                <a:srgbClr val="878889"/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endParaRPr>
          </a:p>
          <a:p>
            <a:pPr algn="ctr"/>
            <a:r>
              <a:rPr lang="fr-FR" altLang="fr-FR" sz="1600" b="1" i="1" dirty="0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Paper</a:t>
            </a:r>
            <a:r>
              <a:rPr lang="fr-FR" altLang="fr-FR" sz="1600" b="1" i="1" dirty="0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</a:t>
            </a:r>
            <a:r>
              <a:rPr lang="fr-FR" altLang="fr-FR" sz="1600" i="1" dirty="0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science,</a:t>
            </a:r>
          </a:p>
          <a:p>
            <a:pPr algn="ctr"/>
            <a:r>
              <a:rPr lang="fr-FR" altLang="fr-FR" sz="1600" b="1" i="1" dirty="0" err="1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Print</a:t>
            </a:r>
            <a:r>
              <a:rPr lang="fr-FR" altLang="fr-FR" sz="1600" b="1" i="1" dirty="0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media </a:t>
            </a:r>
          </a:p>
          <a:p>
            <a:pPr algn="ctr"/>
            <a:r>
              <a:rPr lang="fr-FR" altLang="fr-FR" sz="1600" i="1" dirty="0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and </a:t>
            </a:r>
            <a:r>
              <a:rPr lang="fr-FR" altLang="fr-FR" sz="1600" b="1" i="1" dirty="0" err="1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biomaterials</a:t>
            </a:r>
            <a:endParaRPr lang="fr-FR" altLang="fr-FR" sz="1600" b="1" i="1" dirty="0">
              <a:solidFill>
                <a:srgbClr val="EC6707"/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endParaRPr>
          </a:p>
        </p:txBody>
      </p:sp>
      <p:sp>
        <p:nvSpPr>
          <p:cNvPr id="7" name="Rectangle 34">
            <a:extLst>
              <a:ext uri="{FF2B5EF4-FFF2-40B4-BE49-F238E27FC236}">
                <a16:creationId xmlns:a16="http://schemas.microsoft.com/office/drawing/2014/main" id="{5C3D635A-4F75-6A46-AA2B-39388E496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1450" y="5248716"/>
            <a:ext cx="40142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9pPr>
          </a:lstStyle>
          <a:p>
            <a:pPr algn="ctr"/>
            <a:r>
              <a:rPr lang="fr-FR" altLang="fr-FR" b="1" dirty="0">
                <a:solidFill>
                  <a:srgbClr val="8DC6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</a:t>
            </a:r>
            <a:r>
              <a:rPr lang="fr-FR" altLang="fr-FR" b="1" dirty="0" err="1">
                <a:solidFill>
                  <a:srgbClr val="8DC6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semesters</a:t>
            </a:r>
            <a:endParaRPr lang="fr-FR" altLang="fr-FR" b="1" dirty="0">
              <a:solidFill>
                <a:srgbClr val="8DC63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altLang="fr-FR" sz="1600" b="1" dirty="0">
                <a:solidFill>
                  <a:srgbClr val="8788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</a:p>
          <a:p>
            <a:pPr algn="ctr"/>
            <a:r>
              <a:rPr lang="fr-FR" altLang="fr-FR" b="1" dirty="0">
                <a:solidFill>
                  <a:srgbClr val="8DC6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Winter </a:t>
            </a:r>
            <a:r>
              <a:rPr lang="fr-FR" altLang="fr-FR" b="1" dirty="0" err="1">
                <a:solidFill>
                  <a:srgbClr val="8DC6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</a:t>
            </a:r>
            <a:endParaRPr lang="fr-FR" altLang="fr-FR" b="1" dirty="0">
              <a:solidFill>
                <a:srgbClr val="8DC63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67C765-E94D-AA41-9C6E-BE9DD69EF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7102" y="2852936"/>
            <a:ext cx="4782934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pitchFamily="-112" charset="-128"/>
              </a:defRPr>
            </a:lvl9pPr>
          </a:lstStyle>
          <a:p>
            <a:pPr algn="ctr">
              <a:defRPr/>
            </a:pPr>
            <a:r>
              <a:rPr lang="fr-FR" altLang="fr-FR" sz="1800" b="1" dirty="0">
                <a:solidFill>
                  <a:srgbClr val="8DC63F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2 </a:t>
            </a:r>
            <a:r>
              <a:rPr lang="fr-FR" altLang="fr-FR" sz="1800" b="1" dirty="0" err="1">
                <a:solidFill>
                  <a:srgbClr val="8DC63F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paths</a:t>
            </a:r>
            <a:endParaRPr lang="fr-FR" altLang="fr-FR" sz="1800" dirty="0">
              <a:solidFill>
                <a:srgbClr val="8DC63F"/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fr-FR" altLang="fr-FR" sz="1600" b="1" i="1" dirty="0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Fibre</a:t>
            </a:r>
            <a:r>
              <a:rPr lang="fr-FR" altLang="fr-FR" sz="1600" i="1" dirty="0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and </a:t>
            </a:r>
            <a:r>
              <a:rPr lang="fr-FR" altLang="fr-FR" sz="1600" b="1" i="1" dirty="0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Biomaterials </a:t>
            </a:r>
            <a:r>
              <a:rPr lang="fr-FR" altLang="fr-FR" sz="1600" b="1" i="1" dirty="0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engineering</a:t>
            </a:r>
            <a:endParaRPr lang="fr-FR" altLang="fr-FR" sz="1600" b="1" i="1" dirty="0">
              <a:solidFill>
                <a:srgbClr val="EC6707"/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fr-FR" altLang="fr-FR" sz="1600" b="1" i="1" dirty="0" err="1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Print</a:t>
            </a:r>
            <a:r>
              <a:rPr lang="fr-FR" altLang="fr-FR" sz="1600" b="1" i="1" dirty="0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Media </a:t>
            </a:r>
            <a:r>
              <a:rPr lang="fr-FR" altLang="fr-FR" sz="1600" b="1" i="1" dirty="0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engineering</a:t>
            </a:r>
            <a:endParaRPr lang="fr-FR" altLang="fr-FR" sz="1600" b="1" i="1" dirty="0">
              <a:solidFill>
                <a:srgbClr val="EC6707"/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endParaRPr lang="fr-FR" altLang="fr-FR" sz="1800" i="1" dirty="0">
              <a:solidFill>
                <a:srgbClr val="878889"/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fr-FR" altLang="fr-FR" sz="1800" b="1" i="1" dirty="0">
                <a:solidFill>
                  <a:srgbClr val="8DC63F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2 </a:t>
            </a:r>
            <a:r>
              <a:rPr lang="fr-FR" altLang="fr-FR" sz="1800" b="1" i="1" dirty="0" err="1">
                <a:solidFill>
                  <a:srgbClr val="8DC63F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statuses</a:t>
            </a:r>
            <a:r>
              <a:rPr lang="fr-FR" altLang="fr-FR" sz="1800" b="1" i="1" dirty="0">
                <a:solidFill>
                  <a:srgbClr val="8DC63F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</a:t>
            </a:r>
            <a:r>
              <a:rPr lang="fr-FR" altLang="fr-FR" sz="1800" b="1" i="1" dirty="0">
                <a:solidFill>
                  <a:srgbClr val="8DC63F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fr-FR" altLang="fr-FR" sz="1600" b="1" i="1" dirty="0" err="1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  <a:sym typeface="Wingdings" panose="05000000000000000000" pitchFamily="2" charset="2"/>
              </a:rPr>
              <a:t>Student</a:t>
            </a:r>
            <a:r>
              <a:rPr lang="fr-FR" altLang="fr-FR" sz="1600" i="1" dirty="0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</a:t>
            </a:r>
            <a:r>
              <a:rPr lang="fr-FR" altLang="fr-FR" sz="1600" i="1" dirty="0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or </a:t>
            </a:r>
            <a:r>
              <a:rPr lang="fr-FR" altLang="fr-FR" sz="1600" b="1" i="1" dirty="0" err="1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Apprentice</a:t>
            </a:r>
            <a:endParaRPr lang="fr-FR" altLang="fr-FR" sz="1600" b="1" i="1" dirty="0">
              <a:solidFill>
                <a:srgbClr val="EC6707"/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endParaRPr>
          </a:p>
        </p:txBody>
      </p:sp>
      <p:sp>
        <p:nvSpPr>
          <p:cNvPr id="9" name="Rectangle 34">
            <a:extLst>
              <a:ext uri="{FF2B5EF4-FFF2-40B4-BE49-F238E27FC236}">
                <a16:creationId xmlns:a16="http://schemas.microsoft.com/office/drawing/2014/main" id="{78506DFA-48AC-5941-95C2-E4BEDF4E1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414" y="5223244"/>
            <a:ext cx="41135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9pPr>
          </a:lstStyle>
          <a:p>
            <a:pPr algn="ctr"/>
            <a:r>
              <a:rPr lang="fr-FR" altLang="fr-FR" b="1" dirty="0">
                <a:solidFill>
                  <a:srgbClr val="8DC63F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1 international masters </a:t>
            </a:r>
          </a:p>
          <a:p>
            <a:pPr algn="ctr"/>
            <a:r>
              <a:rPr lang="fr-FR" altLang="fr-FR" sz="1600" b="1" i="1" dirty="0" err="1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Material</a:t>
            </a:r>
            <a:r>
              <a:rPr lang="fr-FR" altLang="fr-FR" sz="1600" b="1" i="1" dirty="0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</a:t>
            </a:r>
            <a:r>
              <a:rPr lang="fr-FR" altLang="fr-FR" sz="1600" i="1" dirty="0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science and engineering </a:t>
            </a:r>
            <a:r>
              <a:rPr lang="fr-FR" altLang="fr-FR" sz="1600" i="1" dirty="0" err="1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with</a:t>
            </a:r>
            <a:endParaRPr lang="fr-FR" altLang="fr-FR" sz="1600" i="1" dirty="0">
              <a:solidFill>
                <a:srgbClr val="878889"/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endParaRPr>
          </a:p>
          <a:p>
            <a:pPr algn="ctr"/>
            <a:r>
              <a:rPr lang="fr-FR" altLang="fr-FR" sz="1600" b="1" i="1" dirty="0" err="1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biorafinery</a:t>
            </a:r>
            <a:r>
              <a:rPr lang="fr-FR" altLang="fr-FR" sz="1600" i="1" dirty="0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and </a:t>
            </a:r>
            <a:r>
              <a:rPr lang="fr-FR" altLang="fr-FR" sz="1600" b="1" i="1" dirty="0" err="1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biomaterials</a:t>
            </a:r>
            <a:r>
              <a:rPr lang="fr-FR" altLang="fr-FR" sz="1600" b="1" i="1" dirty="0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</a:t>
            </a:r>
            <a:r>
              <a:rPr lang="fr-FR" altLang="fr-FR" sz="1600" i="1" dirty="0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courses</a:t>
            </a:r>
          </a:p>
        </p:txBody>
      </p:sp>
      <p:pic>
        <p:nvPicPr>
          <p:cNvPr id="10" name="Graphique 4" descr="Diplôme">
            <a:extLst>
              <a:ext uri="{FF2B5EF4-FFF2-40B4-BE49-F238E27FC236}">
                <a16:creationId xmlns:a16="http://schemas.microsoft.com/office/drawing/2014/main" id="{09349B8B-43E5-B24B-BB91-8D29AED5B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440" y="2199018"/>
            <a:ext cx="833437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e 18">
            <a:extLst>
              <a:ext uri="{FF2B5EF4-FFF2-40B4-BE49-F238E27FC236}">
                <a16:creationId xmlns:a16="http://schemas.microsoft.com/office/drawing/2014/main" id="{78511E49-C763-6E4C-AAD1-81C51A0C11C8}"/>
              </a:ext>
            </a:extLst>
          </p:cNvPr>
          <p:cNvGrpSpPr>
            <a:grpSpLocks/>
          </p:cNvGrpSpPr>
          <p:nvPr/>
        </p:nvGrpSpPr>
        <p:grpSpPr bwMode="auto">
          <a:xfrm>
            <a:off x="6114531" y="2313318"/>
            <a:ext cx="1108075" cy="604838"/>
            <a:chOff x="6560948" y="1669447"/>
            <a:chExt cx="1359042" cy="742268"/>
          </a:xfrm>
        </p:grpSpPr>
        <p:pic>
          <p:nvPicPr>
            <p:cNvPr id="12" name="Graphique 12" descr="Document">
              <a:extLst>
                <a:ext uri="{FF2B5EF4-FFF2-40B4-BE49-F238E27FC236}">
                  <a16:creationId xmlns:a16="http://schemas.microsoft.com/office/drawing/2014/main" id="{840540F3-D4E9-5247-8396-7316D36CC8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9581" y="1679187"/>
              <a:ext cx="720409" cy="722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Graphique 16" descr="Feuille">
              <a:extLst>
                <a:ext uri="{FF2B5EF4-FFF2-40B4-BE49-F238E27FC236}">
                  <a16:creationId xmlns:a16="http://schemas.microsoft.com/office/drawing/2014/main" id="{D2670D54-90F3-494A-B5A8-F068FB58D4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0948" y="1669447"/>
              <a:ext cx="741826" cy="742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e 24">
            <a:extLst>
              <a:ext uri="{FF2B5EF4-FFF2-40B4-BE49-F238E27FC236}">
                <a16:creationId xmlns:a16="http://schemas.microsoft.com/office/drawing/2014/main" id="{14BE1B4C-D438-B544-81A3-6DF4A995BDF6}"/>
              </a:ext>
            </a:extLst>
          </p:cNvPr>
          <p:cNvGrpSpPr>
            <a:grpSpLocks/>
          </p:cNvGrpSpPr>
          <p:nvPr/>
        </p:nvGrpSpPr>
        <p:grpSpPr bwMode="auto">
          <a:xfrm>
            <a:off x="6157421" y="4624829"/>
            <a:ext cx="1209675" cy="625475"/>
            <a:chOff x="6560948" y="3192045"/>
            <a:chExt cx="1438885" cy="744606"/>
          </a:xfrm>
        </p:grpSpPr>
        <p:pic>
          <p:nvPicPr>
            <p:cNvPr id="15" name="Graphique 21" descr="Globe terrestre : Europe et Afrique">
              <a:extLst>
                <a:ext uri="{FF2B5EF4-FFF2-40B4-BE49-F238E27FC236}">
                  <a16:creationId xmlns:a16="http://schemas.microsoft.com/office/drawing/2014/main" id="{16DDB188-2E06-B549-A3F7-6A34223AA1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730" y="3192045"/>
              <a:ext cx="742103" cy="742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Graphique 23" descr="Classroom">
              <a:extLst>
                <a:ext uri="{FF2B5EF4-FFF2-40B4-BE49-F238E27FC236}">
                  <a16:creationId xmlns:a16="http://schemas.microsoft.com/office/drawing/2014/main" id="{C08EBC98-2809-0C40-B19E-15E3857096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0948" y="3193934"/>
              <a:ext cx="742102" cy="742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Graphique 27" descr="Diplôme">
            <a:extLst>
              <a:ext uri="{FF2B5EF4-FFF2-40B4-BE49-F238E27FC236}">
                <a16:creationId xmlns:a16="http://schemas.microsoft.com/office/drawing/2014/main" id="{A383872C-3D75-C849-B16A-F822F2EBD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485" y="4579891"/>
            <a:ext cx="741362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EE9543B6-F07B-8044-97BC-B22E9CE940CA}"/>
              </a:ext>
            </a:extLst>
          </p:cNvPr>
          <p:cNvCxnSpPr>
            <a:stCxn id="10" idx="3"/>
            <a:endCxn id="13" idx="1"/>
          </p:cNvCxnSpPr>
          <p:nvPr/>
        </p:nvCxnSpPr>
        <p:spPr bwMode="auto">
          <a:xfrm>
            <a:off x="2668877" y="2615737"/>
            <a:ext cx="344565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8DC63F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759931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D1F87B-324E-EB42-92F0-D1F902221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Engineering </a:t>
            </a:r>
            <a:r>
              <a:rPr lang="fr-FR" dirty="0" err="1"/>
              <a:t>degree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AE2344E-818B-AF41-B019-99C1BB616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99903E-2A28-7442-B2DA-2D47CA92BCD8}" type="datetime1">
              <a:rPr lang="fr-FR" smtClean="0"/>
              <a:t>24/11/2022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B42B25-0E14-7B4A-96E5-30C9F811FB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EED249D5-091B-B947-89EA-B50E4A15ED72}"/>
              </a:ext>
            </a:extLst>
          </p:cNvPr>
          <p:cNvGrpSpPr/>
          <p:nvPr/>
        </p:nvGrpSpPr>
        <p:grpSpPr>
          <a:xfrm>
            <a:off x="174130" y="1312178"/>
            <a:ext cx="8790195" cy="5029458"/>
            <a:chOff x="174130" y="1312178"/>
            <a:chExt cx="8790195" cy="5029458"/>
          </a:xfrm>
        </p:grpSpPr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4C32DBC1-D30E-D042-965C-3D8B58AED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280" y="1312178"/>
              <a:ext cx="876543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9pPr>
            </a:lstStyle>
            <a:p>
              <a:pPr algn="ctr"/>
              <a:r>
                <a:rPr lang="fr-FR" altLang="fr-FR" sz="2000" b="1" dirty="0">
                  <a:solidFill>
                    <a:srgbClr val="878786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3 </a:t>
              </a:r>
              <a:r>
                <a:rPr lang="fr-FR" altLang="fr-FR" sz="2000" b="1" dirty="0" err="1">
                  <a:solidFill>
                    <a:srgbClr val="878786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years</a:t>
              </a:r>
              <a:r>
                <a:rPr lang="fr-FR" altLang="fr-FR" sz="2000" b="1" dirty="0">
                  <a:solidFill>
                    <a:srgbClr val="878786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 of </a:t>
              </a:r>
              <a:r>
                <a:rPr lang="fr-FR" altLang="fr-FR" sz="2000" b="1" dirty="0" err="1">
                  <a:solidFill>
                    <a:srgbClr val="878786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study</a:t>
              </a:r>
              <a:endParaRPr lang="fr-FR" altLang="fr-FR" sz="2000" b="1" dirty="0">
                <a:solidFill>
                  <a:srgbClr val="878786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31A5B5A5-530C-984F-A86D-3251182B2345}"/>
                </a:ext>
              </a:extLst>
            </p:cNvPr>
            <p:cNvCxnSpPr>
              <a:cxnSpLocks/>
              <a:stCxn id="29" idx="3"/>
              <a:endCxn id="27" idx="1"/>
            </p:cNvCxnSpPr>
            <p:nvPr/>
          </p:nvCxnSpPr>
          <p:spPr>
            <a:xfrm flipV="1">
              <a:off x="1426564" y="3180323"/>
              <a:ext cx="6518828" cy="5377"/>
            </a:xfrm>
            <a:prstGeom prst="line">
              <a:avLst/>
            </a:prstGeom>
            <a:ln w="19050">
              <a:solidFill>
                <a:srgbClr val="87878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CD45F099-7E65-E64D-876B-56DF2C7ECCEE}"/>
                </a:ext>
              </a:extLst>
            </p:cNvPr>
            <p:cNvCxnSpPr>
              <a:cxnSpLocks/>
              <a:stCxn id="19" idx="3"/>
              <a:endCxn id="28" idx="1"/>
            </p:cNvCxnSpPr>
            <p:nvPr/>
          </p:nvCxnSpPr>
          <p:spPr>
            <a:xfrm flipV="1">
              <a:off x="1006730" y="4720198"/>
              <a:ext cx="6929760" cy="615"/>
            </a:xfrm>
            <a:prstGeom prst="line">
              <a:avLst/>
            </a:prstGeom>
            <a:ln w="19050">
              <a:solidFill>
                <a:srgbClr val="87878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11CF4E58-77CE-2A45-880E-BACB4079DA51}"/>
                </a:ext>
              </a:extLst>
            </p:cNvPr>
            <p:cNvSpPr txBox="1"/>
            <p:nvPr/>
          </p:nvSpPr>
          <p:spPr>
            <a:xfrm>
              <a:off x="847452" y="2169671"/>
              <a:ext cx="7945437" cy="368300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FR" sz="1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Engineering sciences</a:t>
              </a:r>
            </a:p>
          </p:txBody>
        </p:sp>
        <p:sp>
          <p:nvSpPr>
            <p:cNvPr id="9" name="ZoneTexte 76">
              <a:extLst>
                <a:ext uri="{FF2B5EF4-FFF2-40B4-BE49-F238E27FC236}">
                  <a16:creationId xmlns:a16="http://schemas.microsoft.com/office/drawing/2014/main" id="{8E0A08AA-3BAE-3A49-AE7E-7E7D55D687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7452" y="2641158"/>
              <a:ext cx="3692525" cy="338138"/>
            </a:xfrm>
            <a:prstGeom prst="rect">
              <a:avLst/>
            </a:prstGeom>
            <a:solidFill>
              <a:srgbClr val="EC6707"/>
            </a:solidFill>
            <a:ln>
              <a:noFill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9pPr>
            </a:lstStyle>
            <a:p>
              <a:pPr algn="ctr"/>
              <a:r>
                <a:rPr lang="fr-FR" altLang="fr-FR" sz="1600" i="1" dirty="0" err="1">
                  <a:solidFill>
                    <a:srgbClr val="FFFFFF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Operator</a:t>
              </a:r>
              <a:r>
                <a:rPr lang="fr-FR" altLang="fr-FR" sz="1600" i="1" dirty="0">
                  <a:solidFill>
                    <a:srgbClr val="FFFFFF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 </a:t>
              </a:r>
              <a:r>
                <a:rPr lang="fr-FR" altLang="fr-FR" sz="1600" i="1" dirty="0" err="1">
                  <a:solidFill>
                    <a:srgbClr val="FFFFFF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internship</a:t>
              </a:r>
              <a:r>
                <a:rPr lang="fr-FR" altLang="fr-FR" sz="1600" i="1" dirty="0">
                  <a:solidFill>
                    <a:srgbClr val="FFFFFF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 (6 </a:t>
              </a:r>
              <a:r>
                <a:rPr lang="fr-FR" altLang="fr-FR" sz="1600" i="1" dirty="0" err="1">
                  <a:solidFill>
                    <a:srgbClr val="FFFFFF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weeks</a:t>
              </a:r>
              <a:r>
                <a:rPr lang="fr-FR" altLang="fr-FR" sz="1600" i="1" dirty="0">
                  <a:solidFill>
                    <a:srgbClr val="FFFFFF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799C0CCD-1347-BF48-96DD-4C59284B41DC}"/>
                </a:ext>
              </a:extLst>
            </p:cNvPr>
            <p:cNvSpPr txBox="1"/>
            <p:nvPr/>
          </p:nvSpPr>
          <p:spPr>
            <a:xfrm>
              <a:off x="850628" y="3412683"/>
              <a:ext cx="3689349" cy="646331"/>
            </a:xfrm>
            <a:prstGeom prst="rect">
              <a:avLst/>
            </a:prstGeom>
            <a:solidFill>
              <a:srgbClr val="8DC63F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FR" sz="1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Fibre Engineering and Biomaterials option (IFB)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F5839B3D-6A18-4F40-82D5-909AC546A18F}"/>
                </a:ext>
              </a:extLst>
            </p:cNvPr>
            <p:cNvSpPr txBox="1"/>
            <p:nvPr/>
          </p:nvSpPr>
          <p:spPr>
            <a:xfrm>
              <a:off x="5106716" y="3414271"/>
              <a:ext cx="3689349" cy="646331"/>
            </a:xfrm>
            <a:prstGeom prst="rect">
              <a:avLst/>
            </a:prstGeom>
            <a:solidFill>
              <a:srgbClr val="268A32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FR" sz="18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Print</a:t>
              </a:r>
              <a:r>
                <a:rPr lang="fr-FR" sz="1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 Media Engineering</a:t>
              </a:r>
            </a:p>
            <a:p>
              <a:pPr algn="ctr">
                <a:defRPr/>
              </a:pPr>
              <a:r>
                <a:rPr lang="fr-FR" sz="1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 option (ICI)</a:t>
              </a:r>
            </a:p>
          </p:txBody>
        </p:sp>
        <p:sp>
          <p:nvSpPr>
            <p:cNvPr id="12" name="ZoneTexte 80">
              <a:extLst>
                <a:ext uri="{FF2B5EF4-FFF2-40B4-BE49-F238E27FC236}">
                  <a16:creationId xmlns:a16="http://schemas.microsoft.com/office/drawing/2014/main" id="{215F832D-05E1-914D-8F84-D9754850C2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7452" y="4174683"/>
              <a:ext cx="3694112" cy="338138"/>
            </a:xfrm>
            <a:prstGeom prst="rect">
              <a:avLst/>
            </a:prstGeom>
            <a:solidFill>
              <a:srgbClr val="EC6707"/>
            </a:solidFill>
            <a:ln>
              <a:noFill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9pPr>
            </a:lstStyle>
            <a:p>
              <a:pPr algn="ctr"/>
              <a:r>
                <a:rPr lang="fr-FR" altLang="fr-FR" sz="1600" dirty="0">
                  <a:solidFill>
                    <a:srgbClr val="FFFFFF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Assistant </a:t>
              </a:r>
              <a:r>
                <a:rPr lang="fr-FR" altLang="fr-FR" sz="1600" dirty="0" err="1">
                  <a:solidFill>
                    <a:srgbClr val="FFFFFF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engineer</a:t>
              </a:r>
              <a:r>
                <a:rPr lang="fr-FR" altLang="fr-FR" sz="1600" dirty="0">
                  <a:solidFill>
                    <a:srgbClr val="FFFFFF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 </a:t>
              </a:r>
              <a:r>
                <a:rPr lang="fr-FR" altLang="fr-FR" sz="1600" dirty="0" err="1">
                  <a:solidFill>
                    <a:srgbClr val="FFFFFF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internship</a:t>
              </a:r>
              <a:r>
                <a:rPr lang="fr-FR" altLang="fr-FR" sz="1600" dirty="0">
                  <a:solidFill>
                    <a:srgbClr val="FFFFFF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 </a:t>
              </a:r>
              <a:r>
                <a:rPr lang="fr-FR" altLang="fr-FR" sz="1600" i="1" dirty="0">
                  <a:solidFill>
                    <a:srgbClr val="FFFFFF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(2-3 </a:t>
              </a:r>
              <a:r>
                <a:rPr lang="fr-FR" altLang="fr-FR" sz="1600" i="1" dirty="0" err="1">
                  <a:solidFill>
                    <a:srgbClr val="FFFFFF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months</a:t>
              </a:r>
              <a:r>
                <a:rPr lang="fr-FR" altLang="fr-FR" sz="1600" i="1" dirty="0">
                  <a:solidFill>
                    <a:srgbClr val="FFFFFF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)</a:t>
              </a:r>
            </a:p>
          </p:txBody>
        </p: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CE99136B-ABDB-8643-A5AB-CFAE6D9C90D4}"/>
                </a:ext>
              </a:extLst>
            </p:cNvPr>
            <p:cNvCxnSpPr>
              <a:cxnSpLocks/>
              <a:stCxn id="17" idx="3"/>
              <a:endCxn id="26" idx="1"/>
            </p:cNvCxnSpPr>
            <p:nvPr/>
          </p:nvCxnSpPr>
          <p:spPr>
            <a:xfrm flipV="1">
              <a:off x="1011988" y="1884862"/>
              <a:ext cx="6786917" cy="24047"/>
            </a:xfrm>
            <a:prstGeom prst="line">
              <a:avLst/>
            </a:prstGeom>
            <a:ln w="19050">
              <a:solidFill>
                <a:srgbClr val="87878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81A2C9DA-07F2-5E4C-B360-1C03FA3502A9}"/>
                </a:ext>
              </a:extLst>
            </p:cNvPr>
            <p:cNvSpPr txBox="1"/>
            <p:nvPr/>
          </p:nvSpPr>
          <p:spPr>
            <a:xfrm>
              <a:off x="909365" y="4920808"/>
              <a:ext cx="3690231" cy="92392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FR" sz="1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Product </a:t>
              </a:r>
            </a:p>
            <a:p>
              <a:pPr algn="ctr">
                <a:defRPr/>
              </a:pPr>
              <a:r>
                <a:rPr lang="fr-FR" sz="18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Company</a:t>
              </a:r>
              <a:endPara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endParaRPr>
            </a:p>
            <a:p>
              <a:pPr algn="ctr">
                <a:defRPr/>
              </a:pPr>
              <a:r>
                <a:rPr lang="fr-FR" sz="1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Project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0CE5BD01-99E0-A94B-8EDA-C4FD83BDF9A6}"/>
                </a:ext>
              </a:extLst>
            </p:cNvPr>
            <p:cNvSpPr txBox="1"/>
            <p:nvPr/>
          </p:nvSpPr>
          <p:spPr>
            <a:xfrm>
              <a:off x="5106716" y="4920808"/>
              <a:ext cx="3687762" cy="92333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FR" sz="1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International </a:t>
              </a:r>
              <a:r>
                <a:rPr lang="fr-FR" sz="18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semester</a:t>
              </a:r>
              <a:endPara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endParaRPr>
            </a:p>
            <a:p>
              <a:pPr algn="ctr">
                <a:defRPr/>
              </a:pPr>
              <a:r>
                <a:rPr lang="fr-FR" sz="1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ou </a:t>
              </a:r>
            </a:p>
            <a:p>
              <a:pPr algn="ctr">
                <a:defRPr/>
              </a:pPr>
              <a:r>
                <a:rPr lang="fr-FR" sz="1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Double </a:t>
              </a:r>
              <a:r>
                <a:rPr lang="fr-FR" sz="18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degree</a:t>
              </a:r>
              <a:endPara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6" name="ZoneTexte 84">
              <a:extLst>
                <a:ext uri="{FF2B5EF4-FFF2-40B4-BE49-F238E27FC236}">
                  <a16:creationId xmlns:a16="http://schemas.microsoft.com/office/drawing/2014/main" id="{4AF3C90E-7651-E745-873F-2631075BB6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9365" y="5974908"/>
              <a:ext cx="3706812" cy="338554"/>
            </a:xfrm>
            <a:prstGeom prst="rect">
              <a:avLst/>
            </a:prstGeom>
            <a:solidFill>
              <a:srgbClr val="EC6707"/>
            </a:solidFill>
            <a:ln>
              <a:noFill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9pPr>
            </a:lstStyle>
            <a:p>
              <a:pPr algn="ctr"/>
              <a:r>
                <a:rPr lang="fr-FR" altLang="fr-FR" sz="1600" dirty="0">
                  <a:solidFill>
                    <a:srgbClr val="FFFFFF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Final </a:t>
              </a:r>
              <a:r>
                <a:rPr lang="fr-FR" altLang="fr-FR" sz="1600" dirty="0" err="1">
                  <a:solidFill>
                    <a:srgbClr val="FFFFFF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year</a:t>
              </a:r>
              <a:r>
                <a:rPr lang="fr-FR" altLang="fr-FR" sz="1600" dirty="0">
                  <a:solidFill>
                    <a:srgbClr val="FFFFFF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 </a:t>
              </a:r>
              <a:r>
                <a:rPr lang="fr-FR" altLang="fr-FR" sz="1600" dirty="0" err="1">
                  <a:solidFill>
                    <a:srgbClr val="FFFFFF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project</a:t>
              </a:r>
              <a:r>
                <a:rPr lang="fr-FR" altLang="fr-FR" sz="1600" dirty="0">
                  <a:solidFill>
                    <a:srgbClr val="FFFFFF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 </a:t>
              </a:r>
              <a:r>
                <a:rPr lang="fr-FR" altLang="fr-FR" sz="1600" i="1" dirty="0">
                  <a:solidFill>
                    <a:srgbClr val="FFFFFF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(5-6 </a:t>
              </a:r>
              <a:r>
                <a:rPr lang="fr-FR" altLang="fr-FR" sz="1600" i="1" dirty="0" err="1">
                  <a:solidFill>
                    <a:srgbClr val="FFFFFF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months</a:t>
              </a:r>
              <a:r>
                <a:rPr lang="fr-FR" altLang="fr-FR" sz="1600" i="1" dirty="0">
                  <a:solidFill>
                    <a:srgbClr val="FFFFFF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id="{DA7C24B8-8F50-334D-80CE-45DC2FE0D1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708854"/>
              <a:ext cx="832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9pPr>
            </a:lstStyle>
            <a:p>
              <a:r>
                <a:rPr lang="fr-FR" altLang="fr-FR" sz="2000" b="1" dirty="0" err="1">
                  <a:solidFill>
                    <a:srgbClr val="EC6707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Year</a:t>
              </a:r>
              <a:r>
                <a:rPr lang="fr-FR" altLang="fr-FR" sz="2000" b="1" dirty="0">
                  <a:solidFill>
                    <a:srgbClr val="EC6707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 1</a:t>
              </a:r>
              <a:endParaRPr lang="fr-FR" altLang="fr-FR" sz="2000" dirty="0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87">
              <a:extLst>
                <a:ext uri="{FF2B5EF4-FFF2-40B4-BE49-F238E27FC236}">
                  <a16:creationId xmlns:a16="http://schemas.microsoft.com/office/drawing/2014/main" id="{D9909062-6712-4640-9F8E-EBF8690BD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381" y="2980883"/>
              <a:ext cx="832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9pPr>
            </a:lstStyle>
            <a:p>
              <a:r>
                <a:rPr lang="fr-FR" altLang="fr-FR" sz="2000" b="1" dirty="0" err="1">
                  <a:solidFill>
                    <a:srgbClr val="EC6707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Year</a:t>
              </a:r>
              <a:r>
                <a:rPr lang="fr-FR" altLang="fr-FR" sz="2000" b="1" dirty="0">
                  <a:solidFill>
                    <a:srgbClr val="EC6707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 2</a:t>
              </a:r>
              <a:endParaRPr lang="fr-FR" altLang="fr-FR" sz="2000" dirty="0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88">
              <a:extLst>
                <a:ext uri="{FF2B5EF4-FFF2-40B4-BE49-F238E27FC236}">
                  <a16:creationId xmlns:a16="http://schemas.microsoft.com/office/drawing/2014/main" id="{3ABAD5AA-3C73-BB4B-83BE-747A141EE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130" y="4520758"/>
              <a:ext cx="832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9pPr>
            </a:lstStyle>
            <a:p>
              <a:r>
                <a:rPr lang="fr-FR" altLang="fr-FR" sz="2000" b="1" dirty="0" err="1">
                  <a:solidFill>
                    <a:srgbClr val="EC6707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Year</a:t>
              </a:r>
              <a:r>
                <a:rPr lang="fr-FR" altLang="fr-FR" sz="2000" b="1" dirty="0">
                  <a:solidFill>
                    <a:srgbClr val="EC6707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 3</a:t>
              </a:r>
              <a:endParaRPr lang="fr-FR" altLang="fr-FR" sz="2000" dirty="0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BC36B28F-5A69-0348-9B80-1C9EFED3E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965" y="2153796"/>
              <a:ext cx="43313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9pPr>
            </a:lstStyle>
            <a:p>
              <a:r>
                <a:rPr lang="fr-FR" altLang="fr-FR" sz="2000" dirty="0">
                  <a:solidFill>
                    <a:srgbClr val="878786"/>
                  </a:solidFill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rPr>
                <a:t>S5</a:t>
              </a:r>
            </a:p>
          </p:txBody>
        </p:sp>
        <p:sp>
          <p:nvSpPr>
            <p:cNvPr id="21" name="Rectangle 90">
              <a:extLst>
                <a:ext uri="{FF2B5EF4-FFF2-40B4-BE49-F238E27FC236}">
                  <a16:creationId xmlns:a16="http://schemas.microsoft.com/office/drawing/2014/main" id="{9F7DA603-D417-2E40-8BB5-13F984984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53" y="2599883"/>
              <a:ext cx="43313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9pPr>
            </a:lstStyle>
            <a:p>
              <a:r>
                <a:rPr lang="fr-FR" altLang="fr-FR" sz="2000" dirty="0">
                  <a:solidFill>
                    <a:srgbClr val="878786"/>
                  </a:solidFill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rPr>
                <a:t>S6</a:t>
              </a:r>
            </a:p>
          </p:txBody>
        </p:sp>
        <p:sp>
          <p:nvSpPr>
            <p:cNvPr id="22" name="Rectangle 91">
              <a:extLst>
                <a:ext uri="{FF2B5EF4-FFF2-40B4-BE49-F238E27FC236}">
                  <a16:creationId xmlns:a16="http://schemas.microsoft.com/office/drawing/2014/main" id="{68F020C8-8C22-DB43-9461-861A898F01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53" y="3534921"/>
              <a:ext cx="43313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9pPr>
            </a:lstStyle>
            <a:p>
              <a:r>
                <a:rPr lang="fr-FR" altLang="fr-FR" sz="2000">
                  <a:solidFill>
                    <a:srgbClr val="878786"/>
                  </a:solidFill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rPr>
                <a:t>S7</a:t>
              </a:r>
            </a:p>
          </p:txBody>
        </p:sp>
        <p:sp>
          <p:nvSpPr>
            <p:cNvPr id="23" name="Rectangle 92">
              <a:extLst>
                <a:ext uri="{FF2B5EF4-FFF2-40B4-BE49-F238E27FC236}">
                  <a16:creationId xmlns:a16="http://schemas.microsoft.com/office/drawing/2014/main" id="{6869E578-8AD4-894E-925E-EBBE435C0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53" y="4128646"/>
              <a:ext cx="43313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9pPr>
            </a:lstStyle>
            <a:p>
              <a:r>
                <a:rPr lang="fr-FR" altLang="fr-FR" sz="2000">
                  <a:solidFill>
                    <a:srgbClr val="878786"/>
                  </a:solidFill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rPr>
                <a:t>S8</a:t>
              </a:r>
            </a:p>
          </p:txBody>
        </p:sp>
        <p:sp>
          <p:nvSpPr>
            <p:cNvPr id="24" name="Rectangle 93">
              <a:extLst>
                <a:ext uri="{FF2B5EF4-FFF2-40B4-BE49-F238E27FC236}">
                  <a16:creationId xmlns:a16="http://schemas.microsoft.com/office/drawing/2014/main" id="{A6567AFA-897B-8440-A3FF-68E7BA0CA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53" y="5182746"/>
              <a:ext cx="43313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9pPr>
            </a:lstStyle>
            <a:p>
              <a:r>
                <a:rPr lang="fr-FR" altLang="fr-FR" sz="2000">
                  <a:solidFill>
                    <a:srgbClr val="878786"/>
                  </a:solidFill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rPr>
                <a:t>S9</a:t>
              </a:r>
            </a:p>
          </p:txBody>
        </p:sp>
        <p:sp>
          <p:nvSpPr>
            <p:cNvPr id="25" name="Rectangle 94">
              <a:extLst>
                <a:ext uri="{FF2B5EF4-FFF2-40B4-BE49-F238E27FC236}">
                  <a16:creationId xmlns:a16="http://schemas.microsoft.com/office/drawing/2014/main" id="{3D915645-604C-4449-B0C2-EF6339F837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78" y="5936808"/>
              <a:ext cx="56297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9pPr>
            </a:lstStyle>
            <a:p>
              <a:r>
                <a:rPr lang="fr-FR" altLang="fr-FR" sz="2000">
                  <a:solidFill>
                    <a:srgbClr val="878786"/>
                  </a:solidFill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rPr>
                <a:t>S10</a:t>
              </a:r>
            </a:p>
          </p:txBody>
        </p:sp>
        <p:sp>
          <p:nvSpPr>
            <p:cNvPr id="26" name="Rectangle 96">
              <a:extLst>
                <a:ext uri="{FF2B5EF4-FFF2-40B4-BE49-F238E27FC236}">
                  <a16:creationId xmlns:a16="http://schemas.microsoft.com/office/drawing/2014/main" id="{88E8BA33-FAB7-B947-9483-E7D6BCD01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8905" y="1715585"/>
              <a:ext cx="116480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9pPr>
            </a:lstStyle>
            <a:p>
              <a:r>
                <a:rPr lang="fr-FR" altLang="fr-FR" sz="1600" b="1" dirty="0" err="1">
                  <a:solidFill>
                    <a:srgbClr val="EC6707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Bachelors</a:t>
              </a:r>
              <a:r>
                <a:rPr lang="fr-FR" altLang="fr-FR" sz="1600" b="1" dirty="0">
                  <a:solidFill>
                    <a:srgbClr val="EC6707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 3</a:t>
              </a:r>
            </a:p>
          </p:txBody>
        </p:sp>
        <p:sp>
          <p:nvSpPr>
            <p:cNvPr id="27" name="Rectangle 100">
              <a:extLst>
                <a:ext uri="{FF2B5EF4-FFF2-40B4-BE49-F238E27FC236}">
                  <a16:creationId xmlns:a16="http://schemas.microsoft.com/office/drawing/2014/main" id="{A3AD3542-E8C4-9D4B-991A-FF039FD14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5392" y="3011046"/>
              <a:ext cx="101893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9pPr>
            </a:lstStyle>
            <a:p>
              <a:r>
                <a:rPr lang="fr-FR" altLang="fr-FR" sz="1600" b="1" dirty="0">
                  <a:solidFill>
                    <a:srgbClr val="EC6707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Masters 1</a:t>
              </a:r>
            </a:p>
          </p:txBody>
        </p:sp>
        <p:sp>
          <p:nvSpPr>
            <p:cNvPr id="28" name="Rectangle 107">
              <a:extLst>
                <a:ext uri="{FF2B5EF4-FFF2-40B4-BE49-F238E27FC236}">
                  <a16:creationId xmlns:a16="http://schemas.microsoft.com/office/drawing/2014/main" id="{B12D3A65-7CA7-EB45-B677-0D9E85C0B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6490" y="4550921"/>
              <a:ext cx="101893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9pPr>
            </a:lstStyle>
            <a:p>
              <a:r>
                <a:rPr lang="fr-FR" altLang="fr-FR" sz="1600" b="1" dirty="0">
                  <a:solidFill>
                    <a:srgbClr val="EC6707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Masters 2</a:t>
              </a:r>
            </a:p>
          </p:txBody>
        </p:sp>
        <p:pic>
          <p:nvPicPr>
            <p:cNvPr id="29" name="Image 10">
              <a:extLst>
                <a:ext uri="{FF2B5EF4-FFF2-40B4-BE49-F238E27FC236}">
                  <a16:creationId xmlns:a16="http://schemas.microsoft.com/office/drawing/2014/main" id="{9132A934-C230-2348-9FA8-5144E78565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701" y="3080131"/>
              <a:ext cx="423863" cy="21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ZoneTexte 76">
              <a:extLst>
                <a:ext uri="{FF2B5EF4-FFF2-40B4-BE49-F238E27FC236}">
                  <a16:creationId xmlns:a16="http://schemas.microsoft.com/office/drawing/2014/main" id="{D885F5AD-3A6B-A24B-A8AE-07B8F9F9B1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0364" y="2637353"/>
              <a:ext cx="3692525" cy="338138"/>
            </a:xfrm>
            <a:prstGeom prst="rect">
              <a:avLst/>
            </a:prstGeom>
            <a:solidFill>
              <a:srgbClr val="EC6707"/>
            </a:solidFill>
            <a:ln>
              <a:noFill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9pPr>
            </a:lstStyle>
            <a:p>
              <a:pPr algn="ctr"/>
              <a:r>
                <a:rPr lang="fr-FR" altLang="fr-FR" sz="1600" i="1" dirty="0" err="1">
                  <a:solidFill>
                    <a:srgbClr val="FFFFFF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Work-study</a:t>
              </a:r>
              <a:r>
                <a:rPr lang="fr-FR" altLang="fr-FR" sz="1600" i="1" dirty="0">
                  <a:solidFill>
                    <a:srgbClr val="FFFFFF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 program</a:t>
              </a:r>
            </a:p>
          </p:txBody>
        </p:sp>
        <p:sp>
          <p:nvSpPr>
            <p:cNvPr id="31" name="ZoneTexte 76">
              <a:extLst>
                <a:ext uri="{FF2B5EF4-FFF2-40B4-BE49-F238E27FC236}">
                  <a16:creationId xmlns:a16="http://schemas.microsoft.com/office/drawing/2014/main" id="{BF581071-6068-A04F-9F39-5CC8020F73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0364" y="4171138"/>
              <a:ext cx="3692525" cy="338138"/>
            </a:xfrm>
            <a:prstGeom prst="rect">
              <a:avLst/>
            </a:prstGeom>
            <a:solidFill>
              <a:srgbClr val="EC6707"/>
            </a:solidFill>
            <a:ln>
              <a:noFill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9pPr>
            </a:lstStyle>
            <a:p>
              <a:pPr algn="ctr"/>
              <a:r>
                <a:rPr lang="fr-FR" altLang="fr-FR" sz="1600" i="1" dirty="0" err="1">
                  <a:solidFill>
                    <a:srgbClr val="FFFFFF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Work-study</a:t>
              </a:r>
              <a:r>
                <a:rPr lang="fr-FR" altLang="fr-FR" sz="1600" i="1" dirty="0">
                  <a:solidFill>
                    <a:srgbClr val="FFFFFF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 program</a:t>
              </a:r>
            </a:p>
          </p:txBody>
        </p:sp>
        <p:sp>
          <p:nvSpPr>
            <p:cNvPr id="32" name="ZoneTexte 76">
              <a:extLst>
                <a:ext uri="{FF2B5EF4-FFF2-40B4-BE49-F238E27FC236}">
                  <a16:creationId xmlns:a16="http://schemas.microsoft.com/office/drawing/2014/main" id="{FFAC6AC6-23AC-CE41-B5FA-6F281351BE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0364" y="5967794"/>
              <a:ext cx="3692525" cy="338138"/>
            </a:xfrm>
            <a:prstGeom prst="rect">
              <a:avLst/>
            </a:prstGeom>
            <a:solidFill>
              <a:srgbClr val="EC6707"/>
            </a:solidFill>
            <a:ln>
              <a:noFill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9pPr>
            </a:lstStyle>
            <a:p>
              <a:pPr algn="ctr"/>
              <a:r>
                <a:rPr lang="fr-FR" altLang="fr-FR" sz="1600" dirty="0" err="1">
                  <a:solidFill>
                    <a:srgbClr val="FFFFFF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Work-study</a:t>
              </a:r>
              <a:r>
                <a:rPr lang="fr-FR" altLang="fr-FR" sz="1600" dirty="0">
                  <a:solidFill>
                    <a:srgbClr val="FFFFFF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 program</a:t>
              </a:r>
              <a:endParaRPr lang="fr-FR" altLang="fr-FR" sz="1600" i="1" dirty="0">
                <a:solidFill>
                  <a:srgbClr val="FFFFFF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04F90EC-1716-DC43-AF4B-15E4F1169DDF}"/>
                </a:ext>
              </a:extLst>
            </p:cNvPr>
            <p:cNvSpPr/>
            <p:nvPr/>
          </p:nvSpPr>
          <p:spPr>
            <a:xfrm>
              <a:off x="4599596" y="2610966"/>
              <a:ext cx="4283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altLang="fr-FR" sz="1800" dirty="0">
                  <a:solidFill>
                    <a:srgbClr val="EA8B35"/>
                  </a:solidFill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rPr>
                <a:t>ou</a:t>
              </a:r>
              <a:endParaRPr lang="fr-FR" sz="1800" dirty="0">
                <a:solidFill>
                  <a:srgbClr val="EA8B35"/>
                </a:solidFill>
                <a:latin typeface="Calibri" panose="020F0502020204030204" pitchFamily="34" charset="0"/>
                <a:ea typeface="Roboto Cn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50D03B8-B425-9347-8DD7-B06EE40A0E93}"/>
                </a:ext>
              </a:extLst>
            </p:cNvPr>
            <p:cNvSpPr/>
            <p:nvPr/>
          </p:nvSpPr>
          <p:spPr>
            <a:xfrm>
              <a:off x="4599596" y="4158208"/>
              <a:ext cx="4283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altLang="fr-FR" sz="1800" dirty="0">
                  <a:solidFill>
                    <a:srgbClr val="EA8B35"/>
                  </a:solidFill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rPr>
                <a:t>ou</a:t>
              </a:r>
              <a:endParaRPr lang="fr-FR" sz="1800" dirty="0">
                <a:solidFill>
                  <a:srgbClr val="EA8B35"/>
                </a:solidFill>
                <a:latin typeface="Calibri" panose="020F0502020204030204" pitchFamily="34" charset="0"/>
                <a:ea typeface="Roboto Cn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ADEE0F6-3E34-DA45-BC70-0A563031CBDA}"/>
                </a:ext>
              </a:extLst>
            </p:cNvPr>
            <p:cNvSpPr/>
            <p:nvPr/>
          </p:nvSpPr>
          <p:spPr>
            <a:xfrm>
              <a:off x="4637697" y="5972304"/>
              <a:ext cx="4283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altLang="fr-FR" sz="1800" dirty="0">
                  <a:solidFill>
                    <a:srgbClr val="EA8B35"/>
                  </a:solidFill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rPr>
                <a:t>ou</a:t>
              </a:r>
              <a:endParaRPr lang="fr-FR" sz="1800" dirty="0">
                <a:solidFill>
                  <a:srgbClr val="EA8B35"/>
                </a:solidFill>
                <a:latin typeface="Calibri" panose="020F0502020204030204" pitchFamily="34" charset="0"/>
                <a:ea typeface="Roboto Cn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3E3A02D-86F4-494F-911F-D32695EBCFCC}"/>
                </a:ext>
              </a:extLst>
            </p:cNvPr>
            <p:cNvSpPr/>
            <p:nvPr/>
          </p:nvSpPr>
          <p:spPr>
            <a:xfrm>
              <a:off x="4599596" y="3550345"/>
              <a:ext cx="4283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altLang="fr-FR" sz="1800" dirty="0">
                  <a:solidFill>
                    <a:srgbClr val="878786"/>
                  </a:solidFill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rPr>
                <a:t>ou</a:t>
              </a:r>
              <a:endParaRPr lang="fr-FR" sz="1800" dirty="0">
                <a:solidFill>
                  <a:srgbClr val="878786"/>
                </a:solidFill>
                <a:latin typeface="Calibri" panose="020F0502020204030204" pitchFamily="34" charset="0"/>
                <a:ea typeface="Roboto Cn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175EDFD-BD59-D14A-A3A1-54034F8AB44C}"/>
                </a:ext>
              </a:extLst>
            </p:cNvPr>
            <p:cNvSpPr/>
            <p:nvPr/>
          </p:nvSpPr>
          <p:spPr>
            <a:xfrm>
              <a:off x="4637697" y="5197549"/>
              <a:ext cx="4283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altLang="fr-FR" sz="1800" dirty="0">
                  <a:solidFill>
                    <a:srgbClr val="878786"/>
                  </a:solidFill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rPr>
                <a:t>ou</a:t>
              </a:r>
              <a:endParaRPr lang="fr-FR" sz="1800" dirty="0">
                <a:solidFill>
                  <a:srgbClr val="878786"/>
                </a:solidFill>
                <a:latin typeface="Calibri" panose="020F0502020204030204" pitchFamily="34" charset="0"/>
                <a:ea typeface="Roboto Cn" pitchFamily="2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0115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64C362-391E-7A4D-B17B-B2E60122F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Master Biorefinery </a:t>
            </a:r>
            <a:br>
              <a:rPr lang="fr-FR" dirty="0"/>
            </a:br>
            <a:r>
              <a:rPr lang="fr-FR" dirty="0"/>
              <a:t>&amp; Biomaterials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A9FFC74-2536-E54B-877A-DE3C31DE9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99903E-2A28-7442-B2DA-2D47CA92BCD8}" type="datetime1">
              <a:rPr lang="fr-FR" smtClean="0"/>
              <a:t>24/11/2022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60A7D5F-24E6-F34A-AE11-AEECE83693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69DB707-7462-B64B-8C54-7507CD242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700" y="1444714"/>
            <a:ext cx="9156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9pPr>
          </a:lstStyle>
          <a:p>
            <a:pPr algn="ctr"/>
            <a:r>
              <a:rPr lang="fr-FR" altLang="fr-FR" sz="2000" b="1" dirty="0">
                <a:solidFill>
                  <a:srgbClr val="878786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2 </a:t>
            </a:r>
            <a:r>
              <a:rPr lang="fr-FR" altLang="fr-FR" sz="2000" b="1" dirty="0" err="1">
                <a:solidFill>
                  <a:srgbClr val="878786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years</a:t>
            </a:r>
            <a:r>
              <a:rPr lang="fr-FR" altLang="fr-FR" sz="2000" b="1" dirty="0">
                <a:solidFill>
                  <a:srgbClr val="878786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of </a:t>
            </a:r>
            <a:r>
              <a:rPr lang="fr-FR" altLang="fr-FR" sz="2000" b="1" dirty="0" err="1">
                <a:solidFill>
                  <a:srgbClr val="878786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study</a:t>
            </a:r>
            <a:endParaRPr lang="fr-FR" altLang="fr-FR" sz="2000" b="1" dirty="0">
              <a:solidFill>
                <a:srgbClr val="878786"/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endParaRPr>
          </a:p>
        </p:txBody>
      </p:sp>
      <p:sp>
        <p:nvSpPr>
          <p:cNvPr id="16" name="Rectangle 96">
            <a:extLst>
              <a:ext uri="{FF2B5EF4-FFF2-40B4-BE49-F238E27FC236}">
                <a16:creationId xmlns:a16="http://schemas.microsoft.com/office/drawing/2014/main" id="{02B0B574-E9CF-994B-94A2-32B9EB640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6386" y="1919226"/>
            <a:ext cx="10189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9pPr>
          </a:lstStyle>
          <a:p>
            <a:r>
              <a:rPr lang="fr-FR" altLang="fr-FR" sz="1600" b="1" dirty="0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Masters 1</a:t>
            </a:r>
          </a:p>
        </p:txBody>
      </p:sp>
      <p:sp>
        <p:nvSpPr>
          <p:cNvPr id="17" name="Rectangle 100">
            <a:extLst>
              <a:ext uri="{FF2B5EF4-FFF2-40B4-BE49-F238E27FC236}">
                <a16:creationId xmlns:a16="http://schemas.microsoft.com/office/drawing/2014/main" id="{0D5A1D33-A4E5-8747-B331-2122D9A47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3211" y="3693462"/>
            <a:ext cx="10189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9pPr>
          </a:lstStyle>
          <a:p>
            <a:r>
              <a:rPr lang="fr-FR" altLang="fr-FR" sz="1600" b="1" dirty="0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Masters 2</a:t>
            </a:r>
          </a:p>
        </p:txBody>
      </p:sp>
      <p:sp>
        <p:nvSpPr>
          <p:cNvPr id="24" name="Rectangle 91">
            <a:extLst>
              <a:ext uri="{FF2B5EF4-FFF2-40B4-BE49-F238E27FC236}">
                <a16:creationId xmlns:a16="http://schemas.microsoft.com/office/drawing/2014/main" id="{F0925481-BA4C-DB4A-8158-B8E8592E3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747" y="5941017"/>
            <a:ext cx="87846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9pPr>
          </a:lstStyle>
          <a:p>
            <a:pPr algn="ctr"/>
            <a:r>
              <a:rPr lang="fr-FR" altLang="fr-FR" sz="1400" i="1" dirty="0" err="1">
                <a:solidFill>
                  <a:srgbClr val="EC670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Apprenticeship</a:t>
            </a:r>
            <a:r>
              <a:rPr lang="fr-FR" altLang="fr-FR" sz="1400" i="1" dirty="0">
                <a:solidFill>
                  <a:srgbClr val="EC670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training </a:t>
            </a:r>
            <a:r>
              <a:rPr lang="fr-FR" altLang="fr-FR" sz="1400" i="1" dirty="0" err="1">
                <a:solidFill>
                  <a:srgbClr val="EC670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available</a:t>
            </a:r>
            <a:r>
              <a:rPr lang="fr-FR" altLang="fr-FR" sz="1400" i="1" dirty="0">
                <a:solidFill>
                  <a:srgbClr val="EC670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French </a:t>
            </a:r>
            <a:r>
              <a:rPr lang="fr-FR" altLang="fr-FR" sz="1400" i="1" dirty="0" err="1">
                <a:solidFill>
                  <a:srgbClr val="EC670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lang="fr-FR" altLang="fr-FR" sz="1400" i="1" dirty="0">
                <a:solidFill>
                  <a:srgbClr val="EC670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fr-FR" altLang="fr-FR" sz="1400" i="1" dirty="0" err="1">
                <a:solidFill>
                  <a:srgbClr val="EC670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fr-FR" altLang="fr-FR" sz="1400" i="1" dirty="0">
                <a:solidFill>
                  <a:srgbClr val="EC670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second </a:t>
            </a:r>
            <a:r>
              <a:rPr lang="fr-FR" altLang="fr-FR" sz="1400" i="1" dirty="0" err="1">
                <a:solidFill>
                  <a:srgbClr val="EC670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</a:t>
            </a:r>
            <a:r>
              <a:rPr lang="fr-FR" altLang="fr-FR" sz="1400" i="1" dirty="0">
                <a:solidFill>
                  <a:srgbClr val="EC670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4746DA3D-26CA-4A42-A548-D4F7F2FE7BF2}"/>
              </a:ext>
            </a:extLst>
          </p:cNvPr>
          <p:cNvGrpSpPr/>
          <p:nvPr/>
        </p:nvGrpSpPr>
        <p:grpSpPr>
          <a:xfrm>
            <a:off x="257933" y="1885908"/>
            <a:ext cx="8475128" cy="3639000"/>
            <a:chOff x="176747" y="1885908"/>
            <a:chExt cx="8475128" cy="3639000"/>
          </a:xfrm>
        </p:grpSpPr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872FAFDB-0D40-8642-BA76-144B0E09175B}"/>
                </a:ext>
              </a:extLst>
            </p:cNvPr>
            <p:cNvCxnSpPr>
              <a:cxnSpLocks/>
              <a:stCxn id="11" idx="3"/>
              <a:endCxn id="17" idx="1"/>
            </p:cNvCxnSpPr>
            <p:nvPr/>
          </p:nvCxnSpPr>
          <p:spPr>
            <a:xfrm flipV="1">
              <a:off x="1009347" y="3862739"/>
              <a:ext cx="6852678" cy="3810"/>
            </a:xfrm>
            <a:prstGeom prst="line">
              <a:avLst/>
            </a:prstGeom>
            <a:ln w="19050">
              <a:solidFill>
                <a:srgbClr val="87878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DEEA3C86-A753-724F-B989-553808561C3C}"/>
                </a:ext>
              </a:extLst>
            </p:cNvPr>
            <p:cNvSpPr txBox="1"/>
            <p:nvPr/>
          </p:nvSpPr>
          <p:spPr>
            <a:xfrm>
              <a:off x="1063625" y="2516804"/>
              <a:ext cx="3406775" cy="615553"/>
            </a:xfrm>
            <a:prstGeom prst="rect">
              <a:avLst/>
            </a:prstGeom>
            <a:solidFill>
              <a:srgbClr val="878889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18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Process</a:t>
              </a:r>
              <a:r>
                <a:rPr lang="fr-FR" sz="1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 engineering </a:t>
              </a:r>
              <a:r>
                <a:rPr lang="fr-FR" sz="18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methods</a:t>
              </a:r>
              <a:r>
                <a:rPr lang="fr-FR" sz="1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 </a:t>
              </a:r>
              <a:r>
                <a:rPr lang="fr-FR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(</a:t>
              </a:r>
              <a:r>
                <a:rPr lang="fr-FR" sz="16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common</a:t>
              </a:r>
              <a:r>
                <a:rPr lang="fr-FR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 </a:t>
              </a:r>
              <a:r>
                <a:rPr lang="fr-FR" sz="16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core</a:t>
              </a:r>
              <a:r>
                <a:rPr lang="fr-FR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 module)</a:t>
              </a:r>
              <a:endPara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8" name="ZoneTexte 76">
              <a:extLst>
                <a:ext uri="{FF2B5EF4-FFF2-40B4-BE49-F238E27FC236}">
                  <a16:creationId xmlns:a16="http://schemas.microsoft.com/office/drawing/2014/main" id="{553CB24D-6537-8C4E-A656-5D033D5406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3625" y="3204884"/>
              <a:ext cx="3406775" cy="307975"/>
            </a:xfrm>
            <a:prstGeom prst="rect">
              <a:avLst/>
            </a:pr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9pPr>
            </a:lstStyle>
            <a:p>
              <a:pPr algn="ctr"/>
              <a:r>
                <a:rPr lang="fr-FR" altLang="fr-FR" sz="1400" dirty="0">
                  <a:solidFill>
                    <a:srgbClr val="FFFFFF"/>
                  </a:solidFill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rPr>
                <a:t>In English, </a:t>
              </a:r>
              <a:r>
                <a:rPr lang="fr-FR" altLang="fr-FR" sz="1400" b="1" dirty="0">
                  <a:solidFill>
                    <a:srgbClr val="FFFFFF"/>
                  </a:solidFill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rPr>
                <a:t>Grenoble INP - Phelma</a:t>
              </a:r>
            </a:p>
          </p:txBody>
        </p: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41C648E5-BFDA-A143-8ECE-AD06263F49C2}"/>
                </a:ext>
              </a:extLst>
            </p:cNvPr>
            <p:cNvCxnSpPr>
              <a:cxnSpLocks/>
              <a:stCxn id="10" idx="3"/>
              <a:endCxn id="16" idx="1"/>
            </p:cNvCxnSpPr>
            <p:nvPr/>
          </p:nvCxnSpPr>
          <p:spPr>
            <a:xfrm>
              <a:off x="1012522" y="2085963"/>
              <a:ext cx="6852678" cy="2540"/>
            </a:xfrm>
            <a:prstGeom prst="line">
              <a:avLst/>
            </a:prstGeom>
            <a:ln w="19050">
              <a:solidFill>
                <a:srgbClr val="87878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E321A7FE-A4E7-E144-B095-963255CCB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22" y="1885908"/>
              <a:ext cx="832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9pPr>
            </a:lstStyle>
            <a:p>
              <a:r>
                <a:rPr lang="fr-FR" altLang="fr-FR" sz="2000" b="1" dirty="0" err="1">
                  <a:solidFill>
                    <a:srgbClr val="EC6707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Year</a:t>
              </a:r>
              <a:r>
                <a:rPr lang="fr-FR" altLang="fr-FR" sz="2000" b="1" dirty="0">
                  <a:solidFill>
                    <a:srgbClr val="EC6707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 1</a:t>
              </a:r>
              <a:endParaRPr lang="fr-FR" altLang="fr-FR" sz="2000" dirty="0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87">
              <a:extLst>
                <a:ext uri="{FF2B5EF4-FFF2-40B4-BE49-F238E27FC236}">
                  <a16:creationId xmlns:a16="http://schemas.microsoft.com/office/drawing/2014/main" id="{8C006B4D-DA75-7343-B971-43DB9DB21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747" y="3666494"/>
              <a:ext cx="832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9pPr>
            </a:lstStyle>
            <a:p>
              <a:r>
                <a:rPr lang="fr-FR" altLang="fr-FR" sz="2000" b="1" dirty="0" err="1">
                  <a:solidFill>
                    <a:srgbClr val="EC6707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Year</a:t>
              </a:r>
              <a:r>
                <a:rPr lang="fr-FR" altLang="fr-FR" sz="2000" b="1" dirty="0">
                  <a:solidFill>
                    <a:srgbClr val="EC6707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 2</a:t>
              </a:r>
              <a:endParaRPr lang="fr-FR" altLang="fr-FR" sz="2000" dirty="0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89">
              <a:extLst>
                <a:ext uri="{FF2B5EF4-FFF2-40B4-BE49-F238E27FC236}">
                  <a16:creationId xmlns:a16="http://schemas.microsoft.com/office/drawing/2014/main" id="{DAE5DC02-3896-F042-A952-6C571A7A7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260" y="2635616"/>
              <a:ext cx="43313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9pPr>
            </a:lstStyle>
            <a:p>
              <a:r>
                <a:rPr lang="fr-FR" altLang="fr-FR" sz="2000" dirty="0">
                  <a:solidFill>
                    <a:srgbClr val="878786"/>
                  </a:solidFill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rPr>
                <a:t>S7</a:t>
              </a:r>
            </a:p>
          </p:txBody>
        </p:sp>
        <p:sp>
          <p:nvSpPr>
            <p:cNvPr id="13" name="Rectangle 90">
              <a:extLst>
                <a:ext uri="{FF2B5EF4-FFF2-40B4-BE49-F238E27FC236}">
                  <a16:creationId xmlns:a16="http://schemas.microsoft.com/office/drawing/2014/main" id="{4E970F89-2931-934D-8A68-5EC5E087A2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6244" y="2631068"/>
              <a:ext cx="43313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9pPr>
            </a:lstStyle>
            <a:p>
              <a:r>
                <a:rPr lang="fr-FR" altLang="fr-FR" sz="2000" dirty="0">
                  <a:solidFill>
                    <a:srgbClr val="878786"/>
                  </a:solidFill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rPr>
                <a:t>S8</a:t>
              </a:r>
            </a:p>
          </p:txBody>
        </p:sp>
        <p:sp>
          <p:nvSpPr>
            <p:cNvPr id="14" name="Rectangle 91">
              <a:extLst>
                <a:ext uri="{FF2B5EF4-FFF2-40B4-BE49-F238E27FC236}">
                  <a16:creationId xmlns:a16="http://schemas.microsoft.com/office/drawing/2014/main" id="{57DBE870-7A86-EA4A-8CB7-AF5825970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38" y="4437449"/>
              <a:ext cx="43313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9pPr>
            </a:lstStyle>
            <a:p>
              <a:r>
                <a:rPr lang="fr-FR" altLang="fr-FR" sz="2000" dirty="0">
                  <a:solidFill>
                    <a:srgbClr val="878786"/>
                  </a:solidFill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rPr>
                <a:t>S9</a:t>
              </a:r>
            </a:p>
          </p:txBody>
        </p:sp>
        <p:sp>
          <p:nvSpPr>
            <p:cNvPr id="15" name="Rectangle 92">
              <a:extLst>
                <a:ext uri="{FF2B5EF4-FFF2-40B4-BE49-F238E27FC236}">
                  <a16:creationId xmlns:a16="http://schemas.microsoft.com/office/drawing/2014/main" id="{9204FA5B-FD23-4749-9C5E-0AD4E661F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3418" y="4451243"/>
              <a:ext cx="56297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9pPr>
            </a:lstStyle>
            <a:p>
              <a:r>
                <a:rPr lang="fr-FR" altLang="fr-FR" sz="2000" dirty="0">
                  <a:solidFill>
                    <a:srgbClr val="878786"/>
                  </a:solidFill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rPr>
                <a:t>S10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217A41CF-866A-A442-9529-F588B78DA6C7}"/>
                </a:ext>
              </a:extLst>
            </p:cNvPr>
            <p:cNvSpPr txBox="1"/>
            <p:nvPr/>
          </p:nvSpPr>
          <p:spPr>
            <a:xfrm>
              <a:off x="5245100" y="2509244"/>
              <a:ext cx="3406775" cy="646112"/>
            </a:xfrm>
            <a:prstGeom prst="rect">
              <a:avLst/>
            </a:prstGeom>
            <a:solidFill>
              <a:srgbClr val="878889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1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Introduction to </a:t>
              </a:r>
              <a:r>
                <a:rPr lang="fr-FR" sz="18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biorefinery</a:t>
              </a:r>
              <a:r>
                <a:rPr lang="fr-FR" sz="1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 </a:t>
              </a:r>
            </a:p>
            <a:p>
              <a:pPr algn="ctr">
                <a:defRPr/>
              </a:pPr>
              <a:r>
                <a:rPr lang="fr-FR" sz="1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And </a:t>
              </a:r>
              <a:r>
                <a:rPr lang="fr-FR" sz="18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bioproducts</a:t>
              </a:r>
              <a:endPara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9" name="ZoneTexte 76">
              <a:extLst>
                <a:ext uri="{FF2B5EF4-FFF2-40B4-BE49-F238E27FC236}">
                  <a16:creationId xmlns:a16="http://schemas.microsoft.com/office/drawing/2014/main" id="{31B3EF73-DEE6-4F49-B060-FC93F98BFF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5100" y="3204884"/>
              <a:ext cx="3406775" cy="307975"/>
            </a:xfrm>
            <a:prstGeom prst="rect">
              <a:avLst/>
            </a:pr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9pPr>
            </a:lstStyle>
            <a:p>
              <a:pPr algn="ctr"/>
              <a:r>
                <a:rPr lang="fr-FR" altLang="fr-FR" sz="1400" dirty="0">
                  <a:solidFill>
                    <a:srgbClr val="FFFFFF"/>
                  </a:solidFill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rPr>
                <a:t>In English, </a:t>
              </a:r>
              <a:r>
                <a:rPr lang="fr-FR" altLang="fr-FR" sz="1400" b="1" dirty="0">
                  <a:solidFill>
                    <a:srgbClr val="FFFFFF"/>
                  </a:solidFill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rPr>
                <a:t>Grenoble INP - Pagora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CC327AC5-9242-3149-963E-DAEC1E6288FC}"/>
                </a:ext>
              </a:extLst>
            </p:cNvPr>
            <p:cNvSpPr txBox="1"/>
            <p:nvPr/>
          </p:nvSpPr>
          <p:spPr>
            <a:xfrm>
              <a:off x="1063625" y="4313654"/>
              <a:ext cx="3406775" cy="646331"/>
            </a:xfrm>
            <a:prstGeom prst="rect">
              <a:avLst/>
            </a:prstGeom>
            <a:solidFill>
              <a:srgbClr val="878889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1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Biorefinery </a:t>
              </a:r>
            </a:p>
            <a:p>
              <a:pPr algn="ctr">
                <a:defRPr/>
              </a:pPr>
              <a:r>
                <a:rPr lang="fr-FR" sz="1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and </a:t>
              </a:r>
              <a:r>
                <a:rPr lang="fr-FR" sz="18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advanced</a:t>
              </a:r>
              <a:r>
                <a:rPr lang="fr-FR" sz="1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 </a:t>
              </a:r>
              <a:r>
                <a:rPr lang="fr-FR" sz="18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biomaterials</a:t>
              </a:r>
              <a:endPara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1" name="ZoneTexte 76">
              <a:extLst>
                <a:ext uri="{FF2B5EF4-FFF2-40B4-BE49-F238E27FC236}">
                  <a16:creationId xmlns:a16="http://schemas.microsoft.com/office/drawing/2014/main" id="{719C3016-7D9D-3A42-96C2-2E73006638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3625" y="5000101"/>
              <a:ext cx="3406776" cy="307975"/>
            </a:xfrm>
            <a:prstGeom prst="rect">
              <a:avLst/>
            </a:pr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9pPr>
            </a:lstStyle>
            <a:p>
              <a:pPr algn="ctr"/>
              <a:r>
                <a:rPr lang="fr-FR" altLang="fr-FR" sz="1400" dirty="0">
                  <a:solidFill>
                    <a:srgbClr val="FFFFFF"/>
                  </a:solidFill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rPr>
                <a:t>In English, </a:t>
              </a:r>
              <a:r>
                <a:rPr lang="fr-FR" altLang="fr-FR" sz="1400" b="1" dirty="0">
                  <a:solidFill>
                    <a:srgbClr val="FFFFFF"/>
                  </a:solidFill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rPr>
                <a:t>Grenoble INP - Pagora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59ABF017-CEE4-9540-9BFF-C4F679DFD686}"/>
                </a:ext>
              </a:extLst>
            </p:cNvPr>
            <p:cNvSpPr txBox="1"/>
            <p:nvPr/>
          </p:nvSpPr>
          <p:spPr>
            <a:xfrm>
              <a:off x="5245100" y="4345522"/>
              <a:ext cx="3406775" cy="615950"/>
            </a:xfrm>
            <a:prstGeom prst="rect">
              <a:avLst/>
            </a:prstGeom>
            <a:solidFill>
              <a:srgbClr val="878889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1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R&amp;D </a:t>
              </a:r>
            </a:p>
            <a:p>
              <a:pPr algn="ctr">
                <a:defRPr/>
              </a:pPr>
              <a:r>
                <a:rPr lang="fr-FR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(</a:t>
              </a:r>
              <a:r>
                <a:rPr lang="fr-FR" sz="16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research</a:t>
              </a:r>
              <a:r>
                <a:rPr lang="fr-FR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 &amp; </a:t>
              </a:r>
              <a:r>
                <a:rPr lang="fr-FR" sz="16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development</a:t>
              </a:r>
              <a:r>
                <a:rPr lang="fr-FR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23" name="ZoneTexte 76">
              <a:extLst>
                <a:ext uri="{FF2B5EF4-FFF2-40B4-BE49-F238E27FC236}">
                  <a16:creationId xmlns:a16="http://schemas.microsoft.com/office/drawing/2014/main" id="{87BB84E8-C9FB-3E49-8214-1123EEF2F0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5099" y="5001688"/>
              <a:ext cx="3406775" cy="523220"/>
            </a:xfrm>
            <a:prstGeom prst="rect">
              <a:avLst/>
            </a:pr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9pPr>
            </a:lstStyle>
            <a:p>
              <a:pPr algn="ctr"/>
              <a:r>
                <a:rPr lang="fr-FR" altLang="fr-FR" sz="1400" dirty="0">
                  <a:solidFill>
                    <a:srgbClr val="FFFFFF"/>
                  </a:solidFill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rPr>
                <a:t>In English or in French, </a:t>
              </a:r>
              <a:r>
                <a:rPr lang="fr-FR" altLang="fr-FR" sz="1400" b="1" dirty="0">
                  <a:solidFill>
                    <a:srgbClr val="FFFFFF"/>
                  </a:solidFill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rPr>
                <a:t>Project </a:t>
              </a:r>
              <a:r>
                <a:rPr lang="fr-FR" altLang="fr-FR" sz="1400" dirty="0" err="1">
                  <a:solidFill>
                    <a:srgbClr val="FFFFFF"/>
                  </a:solidFill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rPr>
                <a:t>within</a:t>
              </a:r>
              <a:r>
                <a:rPr lang="fr-FR" altLang="fr-FR" sz="1400" dirty="0">
                  <a:solidFill>
                    <a:srgbClr val="FFFFFF"/>
                  </a:solidFill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rPr>
                <a:t> a </a:t>
              </a:r>
              <a:r>
                <a:rPr lang="fr-FR" altLang="fr-FR" sz="1400" b="1" dirty="0" err="1">
                  <a:solidFill>
                    <a:srgbClr val="FFFFFF"/>
                  </a:solidFill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rPr>
                <a:t>company</a:t>
              </a:r>
              <a:r>
                <a:rPr lang="fr-FR" altLang="fr-FR" sz="1400" dirty="0">
                  <a:solidFill>
                    <a:srgbClr val="FFFFFF"/>
                  </a:solidFill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rPr>
                <a:t> or at </a:t>
              </a:r>
              <a:r>
                <a:rPr lang="fr-FR" altLang="fr-FR" sz="1400" b="1" dirty="0">
                  <a:solidFill>
                    <a:srgbClr val="FFFFFF"/>
                  </a:solidFill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rPr>
                <a:t>LGP2</a:t>
              </a:r>
              <a:r>
                <a:rPr lang="fr-FR" altLang="fr-FR" sz="1400" dirty="0">
                  <a:solidFill>
                    <a:srgbClr val="FFFFFF"/>
                  </a:solidFill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rPr>
                <a:t> (or </a:t>
              </a:r>
              <a:r>
                <a:rPr lang="fr-FR" altLang="fr-FR" sz="1400" dirty="0" err="1">
                  <a:solidFill>
                    <a:srgbClr val="FFFFFF"/>
                  </a:solidFill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rPr>
                <a:t>another</a:t>
              </a:r>
              <a:r>
                <a:rPr lang="fr-FR" altLang="fr-FR" sz="1400" dirty="0">
                  <a:solidFill>
                    <a:srgbClr val="FFFFFF"/>
                  </a:solidFill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rPr>
                <a:t> </a:t>
              </a:r>
              <a:r>
                <a:rPr lang="fr-FR" altLang="fr-FR" sz="1400" b="1" dirty="0" err="1">
                  <a:solidFill>
                    <a:srgbClr val="FFFFFF"/>
                  </a:solidFill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rPr>
                <a:t>laboratory</a:t>
              </a:r>
              <a:r>
                <a:rPr lang="fr-FR" altLang="fr-FR" sz="1400" dirty="0">
                  <a:solidFill>
                    <a:srgbClr val="FFFFFF"/>
                  </a:solidFill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rPr>
                <a:t>)</a:t>
              </a:r>
            </a:p>
          </p:txBody>
        </p:sp>
        <p:pic>
          <p:nvPicPr>
            <p:cNvPr id="25" name="Image 10">
              <a:extLst>
                <a:ext uri="{FF2B5EF4-FFF2-40B4-BE49-F238E27FC236}">
                  <a16:creationId xmlns:a16="http://schemas.microsoft.com/office/drawing/2014/main" id="{7AB9D4A4-8583-FD4F-9CF4-EA0C383017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5100" y="2302869"/>
              <a:ext cx="423863" cy="211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Image 10">
              <a:extLst>
                <a:ext uri="{FF2B5EF4-FFF2-40B4-BE49-F238E27FC236}">
                  <a16:creationId xmlns:a16="http://schemas.microsoft.com/office/drawing/2014/main" id="{5ECA3677-6A46-394A-B334-28316CC04F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625" y="4116804"/>
              <a:ext cx="423863" cy="21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Image 10">
              <a:extLst>
                <a:ext uri="{FF2B5EF4-FFF2-40B4-BE49-F238E27FC236}">
                  <a16:creationId xmlns:a16="http://schemas.microsoft.com/office/drawing/2014/main" id="{FCBF63A3-90A6-B447-BEA2-FF4F503681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0656" y="4134384"/>
              <a:ext cx="423863" cy="21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8073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50B5F3-DEDE-EC44-8D41-0DEDFDC1F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One </a:t>
            </a:r>
            <a:r>
              <a:rPr lang="fr-FR" dirty="0" err="1"/>
              <a:t>year</a:t>
            </a:r>
            <a:r>
              <a:rPr lang="fr-FR" dirty="0"/>
              <a:t> Master Program Biorefinery &amp; Biomaterials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2E281A0-CBD6-B840-AB89-2A0EA0F22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99903E-2A28-7442-B2DA-2D47CA92BCD8}" type="datetime1">
              <a:rPr lang="fr-FR" smtClean="0"/>
              <a:t>24/11/2022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25C4E2C-811A-5D4B-8271-4823DCAFC7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016E4D0E-EFDC-6C4A-9341-A0AB8677530F}"/>
              </a:ext>
            </a:extLst>
          </p:cNvPr>
          <p:cNvGrpSpPr/>
          <p:nvPr/>
        </p:nvGrpSpPr>
        <p:grpSpPr>
          <a:xfrm>
            <a:off x="179388" y="1700808"/>
            <a:ext cx="8785225" cy="4009320"/>
            <a:chOff x="20111" y="1700808"/>
            <a:chExt cx="9156700" cy="4009320"/>
          </a:xfrm>
        </p:grpSpPr>
        <p:pic>
          <p:nvPicPr>
            <p:cNvPr id="5" name="Graphique 8" descr="Chronomètre">
              <a:extLst>
                <a:ext uri="{FF2B5EF4-FFF2-40B4-BE49-F238E27FC236}">
                  <a16:creationId xmlns:a16="http://schemas.microsoft.com/office/drawing/2014/main" id="{F1666F75-058D-A749-B6F9-52A56BE216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2062" y="3124261"/>
              <a:ext cx="719138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01972D5-884B-574A-B59C-530FBBA97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143" y="3792780"/>
              <a:ext cx="286842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9pPr>
            </a:lstStyle>
            <a:p>
              <a:pPr algn="ctr"/>
              <a:r>
                <a:rPr lang="fr-FR" altLang="fr-FR" sz="1800" b="1" dirty="0">
                  <a:solidFill>
                    <a:srgbClr val="EC6707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Duration: </a:t>
              </a:r>
              <a:r>
                <a:rPr lang="fr-FR" altLang="fr-FR" sz="1800" dirty="0">
                  <a:solidFill>
                    <a:srgbClr val="EC6707"/>
                  </a:solidFill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rPr>
                <a:t>1 </a:t>
              </a:r>
              <a:r>
                <a:rPr lang="fr-FR" altLang="fr-FR" sz="1800" dirty="0" err="1">
                  <a:solidFill>
                    <a:srgbClr val="EC6707"/>
                  </a:solidFill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rPr>
                <a:t>year</a:t>
              </a:r>
              <a:r>
                <a:rPr lang="fr-FR" altLang="fr-FR" sz="1800" dirty="0">
                  <a:solidFill>
                    <a:srgbClr val="EC6707"/>
                  </a:solidFill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rPr>
                <a:t> </a:t>
              </a:r>
            </a:p>
            <a:p>
              <a:pPr algn="ctr"/>
              <a:r>
                <a:rPr lang="fr-FR" altLang="fr-FR" sz="1800" dirty="0" err="1">
                  <a:solidFill>
                    <a:srgbClr val="EC6707"/>
                  </a:solidFill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rPr>
                <a:t>from</a:t>
              </a:r>
              <a:r>
                <a:rPr lang="fr-FR" altLang="fr-FR" sz="1800" dirty="0">
                  <a:solidFill>
                    <a:srgbClr val="EC6707"/>
                  </a:solidFill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rPr>
                <a:t> </a:t>
              </a:r>
              <a:r>
                <a:rPr lang="fr-FR" altLang="fr-FR" sz="1800" dirty="0" err="1">
                  <a:solidFill>
                    <a:srgbClr val="EC6707"/>
                  </a:solidFill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rPr>
                <a:t>September</a:t>
              </a:r>
              <a:r>
                <a:rPr lang="fr-FR" altLang="fr-FR" sz="1800" dirty="0">
                  <a:solidFill>
                    <a:srgbClr val="EC6707"/>
                  </a:solidFill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rPr>
                <a:t> to July</a:t>
              </a:r>
              <a:endParaRPr lang="fr-FR" altLang="fr-FR" sz="1600" dirty="0">
                <a:solidFill>
                  <a:srgbClr val="EC6707"/>
                </a:solidFill>
                <a:latin typeface="Calibri" panose="020F0502020204030204" pitchFamily="34" charset="0"/>
                <a:ea typeface="Roboto Cn" pitchFamily="2" charset="0"/>
                <a:cs typeface="Calibri" panose="020F0502020204030204" pitchFamily="34" charset="0"/>
              </a:endParaRPr>
            </a:p>
          </p:txBody>
        </p:sp>
        <p:pic>
          <p:nvPicPr>
            <p:cNvPr id="7" name="Graphique 42" descr="Chapeau de remise de diplôme">
              <a:extLst>
                <a:ext uri="{FF2B5EF4-FFF2-40B4-BE49-F238E27FC236}">
                  <a16:creationId xmlns:a16="http://schemas.microsoft.com/office/drawing/2014/main" id="{3250D536-A037-904A-B73B-9F6FFD8CC2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4619" y="2841491"/>
              <a:ext cx="720725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44">
              <a:extLst>
                <a:ext uri="{FF2B5EF4-FFF2-40B4-BE49-F238E27FC236}">
                  <a16:creationId xmlns:a16="http://schemas.microsoft.com/office/drawing/2014/main" id="{ED97F102-81B9-384A-89F2-6F5DF1CBC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4376" y="3461732"/>
              <a:ext cx="251626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9pPr>
            </a:lstStyle>
            <a:p>
              <a:pPr algn="ctr"/>
              <a:r>
                <a:rPr lang="fr-FR" altLang="fr-FR" sz="2000" b="1" dirty="0">
                  <a:solidFill>
                    <a:srgbClr val="EC6707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Open to </a:t>
              </a:r>
              <a:r>
                <a:rPr lang="fr-FR" altLang="fr-FR" sz="2000" b="1" dirty="0" err="1">
                  <a:solidFill>
                    <a:srgbClr val="EC6707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engineers</a:t>
              </a:r>
              <a:r>
                <a:rPr lang="fr-FR" altLang="fr-FR" sz="2000" b="1" dirty="0">
                  <a:solidFill>
                    <a:srgbClr val="EC6707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 </a:t>
              </a:r>
            </a:p>
            <a:p>
              <a:pPr algn="ctr"/>
              <a:r>
                <a:rPr lang="fr-FR" altLang="fr-FR" sz="2000" b="1" dirty="0">
                  <a:solidFill>
                    <a:srgbClr val="EC6707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&amp; masters</a:t>
              </a:r>
              <a:endParaRPr lang="fr-FR" altLang="fr-FR" sz="2000" dirty="0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endParaRPr>
            </a:p>
          </p:txBody>
        </p:sp>
        <p:grpSp>
          <p:nvGrpSpPr>
            <p:cNvPr id="9" name="Groupe 7">
              <a:extLst>
                <a:ext uri="{FF2B5EF4-FFF2-40B4-BE49-F238E27FC236}">
                  <a16:creationId xmlns:a16="http://schemas.microsoft.com/office/drawing/2014/main" id="{C4E48006-15D1-7D4D-BEE9-D23BD52D84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11" y="1700808"/>
              <a:ext cx="9156700" cy="923330"/>
              <a:chOff x="-9525" y="1003272"/>
              <a:chExt cx="9156700" cy="924147"/>
            </a:xfrm>
          </p:grpSpPr>
          <p:sp>
            <p:nvSpPr>
              <p:cNvPr id="10" name="Rectangle 1">
                <a:extLst>
                  <a:ext uri="{FF2B5EF4-FFF2-40B4-BE49-F238E27FC236}">
                    <a16:creationId xmlns:a16="http://schemas.microsoft.com/office/drawing/2014/main" id="{C395DD1C-EF32-F140-99F2-68EECB33B2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9525" y="1003272"/>
                <a:ext cx="9156700" cy="924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9pPr>
              </a:lstStyle>
              <a:p>
                <a:pPr algn="ctr"/>
                <a:r>
                  <a:rPr lang="fr-FR" altLang="fr-FR" b="1" dirty="0">
                    <a:solidFill>
                      <a:srgbClr val="EC6707"/>
                    </a:solidFill>
                    <a:latin typeface="Calibri" panose="020F0502020204030204" pitchFamily="34" charset="0"/>
                    <a:ea typeface="Roboto" pitchFamily="2" charset="0"/>
                    <a:cs typeface="Calibri" panose="020F0502020204030204" pitchFamily="34" charset="0"/>
                  </a:rPr>
                  <a:t>Plant </a:t>
                </a:r>
                <a:r>
                  <a:rPr lang="fr-FR" altLang="fr-FR" b="1" dirty="0" err="1">
                    <a:solidFill>
                      <a:srgbClr val="EC6707"/>
                    </a:solidFill>
                    <a:latin typeface="Calibri" panose="020F0502020204030204" pitchFamily="34" charset="0"/>
                    <a:ea typeface="Roboto" pitchFamily="2" charset="0"/>
                    <a:cs typeface="Calibri" panose="020F0502020204030204" pitchFamily="34" charset="0"/>
                  </a:rPr>
                  <a:t>biomass</a:t>
                </a:r>
                <a:r>
                  <a:rPr lang="fr-FR" altLang="fr-FR" b="1" dirty="0">
                    <a:solidFill>
                      <a:srgbClr val="EC6707"/>
                    </a:solidFill>
                    <a:latin typeface="Calibri" panose="020F0502020204030204" pitchFamily="34" charset="0"/>
                    <a:ea typeface="Roboto" pitchFamily="2" charset="0"/>
                    <a:cs typeface="Calibri" panose="020F0502020204030204" pitchFamily="34" charset="0"/>
                  </a:rPr>
                  <a:t>, </a:t>
                </a:r>
                <a:r>
                  <a:rPr lang="fr-FR" altLang="fr-FR" b="1" dirty="0" err="1">
                    <a:solidFill>
                      <a:srgbClr val="EC6707"/>
                    </a:solidFill>
                    <a:latin typeface="Calibri" panose="020F0502020204030204" pitchFamily="34" charset="0"/>
                    <a:ea typeface="Roboto" pitchFamily="2" charset="0"/>
                    <a:cs typeface="Calibri" panose="020F0502020204030204" pitchFamily="34" charset="0"/>
                  </a:rPr>
                  <a:t>towards</a:t>
                </a:r>
                <a:r>
                  <a:rPr lang="fr-FR" altLang="fr-FR" b="1" dirty="0">
                    <a:solidFill>
                      <a:srgbClr val="EC6707"/>
                    </a:solidFill>
                    <a:latin typeface="Calibri" panose="020F0502020204030204" pitchFamily="34" charset="0"/>
                    <a:ea typeface="Roboto" pitchFamily="2" charset="0"/>
                    <a:cs typeface="Calibri" panose="020F0502020204030204" pitchFamily="34" charset="0"/>
                  </a:rPr>
                  <a:t> a green future</a:t>
                </a:r>
              </a:p>
              <a:p>
                <a:pPr algn="ctr"/>
                <a:endParaRPr lang="fr-FR" altLang="fr-FR" sz="1400" b="1" i="1" dirty="0">
                  <a:solidFill>
                    <a:srgbClr val="878889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fr-FR" altLang="fr-FR" sz="1600" b="1" i="1" dirty="0">
                    <a:solidFill>
                      <a:srgbClr val="878889"/>
                    </a:solidFill>
                    <a:latin typeface="Calibri" panose="020F0502020204030204" pitchFamily="34" charset="0"/>
                    <a:ea typeface="Roboto" pitchFamily="2" charset="0"/>
                    <a:cs typeface="Calibri" panose="020F0502020204030204" pitchFamily="34" charset="0"/>
                  </a:rPr>
                  <a:t>This training </a:t>
                </a:r>
                <a:r>
                  <a:rPr lang="fr-FR" altLang="fr-FR" sz="1600" b="1" i="1" dirty="0" err="1">
                    <a:solidFill>
                      <a:srgbClr val="878889"/>
                    </a:solidFill>
                    <a:latin typeface="Calibri" panose="020F0502020204030204" pitchFamily="34" charset="0"/>
                    <a:ea typeface="Roboto" pitchFamily="2" charset="0"/>
                    <a:cs typeface="Calibri" panose="020F0502020204030204" pitchFamily="34" charset="0"/>
                  </a:rPr>
                  <a:t>is</a:t>
                </a:r>
                <a:r>
                  <a:rPr lang="fr-FR" altLang="fr-FR" sz="1600" b="1" i="1" dirty="0">
                    <a:solidFill>
                      <a:srgbClr val="878889"/>
                    </a:solidFill>
                    <a:latin typeface="Calibri" panose="020F0502020204030204" pitchFamily="34" charset="0"/>
                    <a:ea typeface="Roboto" pitchFamily="2" charset="0"/>
                    <a:cs typeface="Calibri" panose="020F0502020204030204" pitchFamily="34" charset="0"/>
                  </a:rPr>
                  <a:t> </a:t>
                </a:r>
                <a:r>
                  <a:rPr lang="fr-FR" altLang="fr-FR" sz="1600" b="1" i="1" dirty="0" err="1">
                    <a:solidFill>
                      <a:srgbClr val="878889"/>
                    </a:solidFill>
                    <a:latin typeface="Calibri" panose="020F0502020204030204" pitchFamily="34" charset="0"/>
                    <a:ea typeface="Roboto" pitchFamily="2" charset="0"/>
                    <a:cs typeface="Calibri" panose="020F0502020204030204" pitchFamily="34" charset="0"/>
                  </a:rPr>
                  <a:t>provided</a:t>
                </a:r>
                <a:r>
                  <a:rPr lang="fr-FR" altLang="fr-FR" sz="1600" b="1" i="1" dirty="0">
                    <a:solidFill>
                      <a:srgbClr val="878889"/>
                    </a:solidFill>
                    <a:latin typeface="Calibri" panose="020F0502020204030204" pitchFamily="34" charset="0"/>
                    <a:ea typeface="Roboto" pitchFamily="2" charset="0"/>
                    <a:cs typeface="Calibri" panose="020F0502020204030204" pitchFamily="34" charset="0"/>
                  </a:rPr>
                  <a:t> in English</a:t>
                </a:r>
              </a:p>
            </p:txBody>
          </p:sp>
          <p:pic>
            <p:nvPicPr>
              <p:cNvPr id="11" name="Image 10">
                <a:extLst>
                  <a:ext uri="{FF2B5EF4-FFF2-40B4-BE49-F238E27FC236}">
                    <a16:creationId xmlns:a16="http://schemas.microsoft.com/office/drawing/2014/main" id="{B52A3D98-A9DE-CA45-B9D0-49568120A8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0546" y="1628343"/>
                <a:ext cx="423863" cy="211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" name="Graphique 3" descr="École">
              <a:extLst>
                <a:ext uri="{FF2B5EF4-FFF2-40B4-BE49-F238E27FC236}">
                  <a16:creationId xmlns:a16="http://schemas.microsoft.com/office/drawing/2014/main" id="{7E2521E2-F526-FB4E-B3D3-ACB2D46F62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6613" y="3144006"/>
              <a:ext cx="722313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47">
              <a:extLst>
                <a:ext uri="{FF2B5EF4-FFF2-40B4-BE49-F238E27FC236}">
                  <a16:creationId xmlns:a16="http://schemas.microsoft.com/office/drawing/2014/main" id="{6B39B509-44F2-B24D-B400-59763A418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2825" y="3797815"/>
              <a:ext cx="290988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9pPr>
            </a:lstStyle>
            <a:p>
              <a:pPr algn="ctr"/>
              <a:r>
                <a:rPr lang="fr-FR" altLang="fr-FR" sz="1800" b="1" dirty="0">
                  <a:solidFill>
                    <a:srgbClr val="EC6707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Grenoble INP – Phelma Grenoble INP – </a:t>
              </a:r>
              <a:r>
                <a:rPr lang="fr-FR" altLang="fr-FR" sz="1800" b="1" dirty="0" err="1">
                  <a:solidFill>
                    <a:srgbClr val="EC6707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Pagora</a:t>
              </a:r>
              <a:endParaRPr lang="fr-FR" altLang="fr-FR" sz="1800" dirty="0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3">
              <a:extLst>
                <a:ext uri="{FF2B5EF4-FFF2-40B4-BE49-F238E27FC236}">
                  <a16:creationId xmlns:a16="http://schemas.microsoft.com/office/drawing/2014/main" id="{A15B22C9-4DB2-2948-A354-2461AA863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2341" y="4786798"/>
              <a:ext cx="673224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rgbClr val="878889"/>
                  </a:solidFill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rPr>
                <a:t>The Biorefinery and Biomaterials Master program is aimed at students wishing to move towards the professions of valorization of plant biomass into chemicals, energy and biomaterials.</a:t>
              </a:r>
              <a:endParaRPr lang="fr-FR" altLang="fr-FR" sz="1800" dirty="0">
                <a:solidFill>
                  <a:srgbClr val="878889"/>
                </a:solidFill>
                <a:latin typeface="Calibri" panose="020F0502020204030204" pitchFamily="34" charset="0"/>
                <a:ea typeface="Roboto Cn" pitchFamily="2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0942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D14C56-D36F-49C2-885A-F708F79D1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9" y="724914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Chosen options – New Master’s program at Pagora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FE0692-FE2E-42F7-9801-23D0E26C6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099454"/>
            <a:ext cx="7886700" cy="690665"/>
          </a:xfrm>
        </p:spPr>
        <p:txBody>
          <a:bodyPr>
            <a:noAutofit/>
          </a:bodyPr>
          <a:lstStyle/>
          <a:p>
            <a:pPr>
              <a:spcBef>
                <a:spcPts val="450"/>
              </a:spcBef>
            </a:pPr>
            <a:r>
              <a:rPr lang="en-GB" sz="1500" b="1" dirty="0">
                <a:solidFill>
                  <a:srgbClr val="CC3300"/>
                </a:solidFill>
              </a:rPr>
              <a:t>Creation of a International Master’s program </a:t>
            </a:r>
            <a:r>
              <a:rPr lang="en-GB" sz="1500" dirty="0"/>
              <a:t>within an existing Master</a:t>
            </a:r>
          </a:p>
          <a:p>
            <a:pPr lvl="1">
              <a:spcBef>
                <a:spcPts val="450"/>
              </a:spcBef>
            </a:pPr>
            <a:r>
              <a:rPr lang="en-GB" sz="1500" b="1" dirty="0"/>
              <a:t>Grenoble INP - Génie Industriel</a:t>
            </a:r>
            <a:r>
              <a:rPr lang="en-GB" sz="1500" dirty="0"/>
              <a:t> =&gt; Master </a:t>
            </a:r>
            <a:r>
              <a:rPr lang="en-GB" sz="1500" b="1" dirty="0" err="1">
                <a:solidFill>
                  <a:schemeClr val="accent1">
                    <a:lumMod val="75000"/>
                  </a:schemeClr>
                </a:solidFill>
              </a:rPr>
              <a:t>Génie</a:t>
            </a:r>
            <a:r>
              <a:rPr lang="en-GB" sz="15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500" b="1" dirty="0" err="1">
                <a:solidFill>
                  <a:schemeClr val="accent1">
                    <a:lumMod val="75000"/>
                  </a:schemeClr>
                </a:solidFill>
              </a:rPr>
              <a:t>Industriel</a:t>
            </a:r>
            <a:endParaRPr lang="en-GB" sz="135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C41EA4E-62F6-430A-BFA5-6F4C60FB4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A5B47-F630-4CA4-A13D-61CAF490C6E9}" type="slidenum">
              <a:rPr lang="fr-FR" smtClean="0"/>
              <a:t>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5B2C69-1BEC-488B-B073-4FD50D5B60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altLang="fr-FR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École internationale du Papier, de la Communication Imprimée et des Biomatériaux</a:t>
            </a:r>
            <a:endParaRPr lang="fr-FR" altLang="fr-FR" dirty="0">
              <a:solidFill>
                <a:schemeClr val="bg1"/>
              </a:solidFill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BFA7D09C-7AD8-4F5F-9A4A-42C0B5A3B84F}"/>
              </a:ext>
            </a:extLst>
          </p:cNvPr>
          <p:cNvSpPr txBox="1">
            <a:spLocks/>
          </p:cNvSpPr>
          <p:nvPr/>
        </p:nvSpPr>
        <p:spPr>
          <a:xfrm>
            <a:off x="628649" y="4454466"/>
            <a:ext cx="7886700" cy="85018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C6707"/>
              </a:buClr>
              <a:buFont typeface="Wingdings" panose="05000000000000000000" pitchFamily="2" charset="2"/>
              <a:buChar char="Ø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+mn-ea"/>
                <a:cs typeface="+mn-cs"/>
              </a:defRPr>
            </a:lvl1pPr>
            <a:lvl2pPr marL="685800" indent="-32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C6707"/>
              </a:buClr>
              <a:buFont typeface="Wingdings" panose="05000000000000000000" pitchFamily="2" charset="2"/>
              <a:buChar char="ü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82D46"/>
              </a:buClr>
              <a:buSzPct val="12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50"/>
              </a:spcBef>
              <a:spcAft>
                <a:spcPts val="0"/>
              </a:spcAft>
            </a:pPr>
            <a:r>
              <a:rPr lang="en-GB" sz="1500" b="1" dirty="0">
                <a:solidFill>
                  <a:srgbClr val="CC3300"/>
                </a:solidFill>
              </a:rPr>
              <a:t>2 semesters to built in M2</a:t>
            </a:r>
            <a:endParaRPr lang="en-GB" sz="1500" dirty="0"/>
          </a:p>
          <a:p>
            <a:pPr lvl="1">
              <a:spcBef>
                <a:spcPts val="450"/>
              </a:spcBef>
              <a:spcAft>
                <a:spcPts val="0"/>
              </a:spcAft>
            </a:pPr>
            <a:r>
              <a:rPr lang="en-GB" sz="1350" dirty="0">
                <a:solidFill>
                  <a:schemeClr val="accent1">
                    <a:lumMod val="75000"/>
                  </a:schemeClr>
                </a:solidFill>
              </a:rPr>
              <a:t>1 semester of lectures</a:t>
            </a:r>
          </a:p>
          <a:p>
            <a:pPr lvl="1">
              <a:spcBef>
                <a:spcPts val="450"/>
              </a:spcBef>
            </a:pPr>
            <a:r>
              <a:rPr lang="en-GB" sz="1350" dirty="0">
                <a:solidFill>
                  <a:schemeClr val="accent1">
                    <a:lumMod val="75000"/>
                  </a:schemeClr>
                </a:solidFill>
              </a:rPr>
              <a:t>1 semester of internship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549580B-B0F0-4AD5-BBF1-E1F50547A469}"/>
              </a:ext>
            </a:extLst>
          </p:cNvPr>
          <p:cNvSpPr txBox="1">
            <a:spLocks/>
          </p:cNvSpPr>
          <p:nvPr/>
        </p:nvSpPr>
        <p:spPr>
          <a:xfrm>
            <a:off x="628649" y="5304654"/>
            <a:ext cx="7886700" cy="36554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C6707"/>
              </a:buClr>
              <a:buFont typeface="Wingdings" panose="05000000000000000000" pitchFamily="2" charset="2"/>
              <a:buChar char="Ø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+mn-ea"/>
                <a:cs typeface="+mn-cs"/>
              </a:defRPr>
            </a:lvl1pPr>
            <a:lvl2pPr marL="685800" indent="-32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C6707"/>
              </a:buClr>
              <a:buFont typeface="Wingdings" panose="05000000000000000000" pitchFamily="2" charset="2"/>
              <a:buChar char="ü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82D46"/>
              </a:buClr>
              <a:buSzPct val="12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50"/>
              </a:spcBef>
            </a:pPr>
            <a:r>
              <a:rPr lang="en-GB" sz="1500" dirty="0"/>
              <a:t>Beginning with </a:t>
            </a:r>
            <a:r>
              <a:rPr lang="en-GB" sz="1500" b="1" dirty="0">
                <a:solidFill>
                  <a:srgbClr val="CC3300"/>
                </a:solidFill>
              </a:rPr>
              <a:t>12 students</a:t>
            </a:r>
            <a:r>
              <a:rPr lang="en-GB" sz="1500" b="1" dirty="0"/>
              <a:t> </a:t>
            </a:r>
            <a:r>
              <a:rPr lang="en-GB" sz="1500" dirty="0"/>
              <a:t>(then increase to 25 students)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59C6BE5F-6DD3-43BD-A2D8-E0E7C36AEEFE}"/>
              </a:ext>
            </a:extLst>
          </p:cNvPr>
          <p:cNvSpPr txBox="1">
            <a:spLocks/>
          </p:cNvSpPr>
          <p:nvPr/>
        </p:nvSpPr>
        <p:spPr>
          <a:xfrm>
            <a:off x="628649" y="2790120"/>
            <a:ext cx="7886700" cy="98662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C6707"/>
              </a:buClr>
              <a:buFont typeface="Wingdings" panose="05000000000000000000" pitchFamily="2" charset="2"/>
              <a:buChar char="Ø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+mn-ea"/>
                <a:cs typeface="+mn-cs"/>
              </a:defRPr>
            </a:lvl1pPr>
            <a:lvl2pPr marL="685800" indent="-32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C6707"/>
              </a:buClr>
              <a:buFont typeface="Wingdings" panose="05000000000000000000" pitchFamily="2" charset="2"/>
              <a:buChar char="ü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82D46"/>
              </a:buClr>
              <a:buSzPct val="12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450"/>
              </a:spcBef>
            </a:pPr>
            <a:r>
              <a:rPr lang="en-GB" sz="1500" b="1" dirty="0"/>
              <a:t>2 programs at Grenoble INP – </a:t>
            </a:r>
            <a:r>
              <a:rPr lang="en-GB" sz="1500" b="1" dirty="0" err="1"/>
              <a:t>Génie</a:t>
            </a:r>
            <a:r>
              <a:rPr lang="en-GB" sz="1500" b="1" dirty="0"/>
              <a:t> </a:t>
            </a:r>
            <a:r>
              <a:rPr lang="en-GB" sz="1500" b="1" dirty="0" err="1"/>
              <a:t>Industriel</a:t>
            </a:r>
            <a:r>
              <a:rPr lang="en-GB" sz="1500" b="1" dirty="0"/>
              <a:t> </a:t>
            </a:r>
          </a:p>
          <a:p>
            <a:pPr lvl="2">
              <a:spcBef>
                <a:spcPts val="450"/>
              </a:spcBef>
            </a:pPr>
            <a:r>
              <a:rPr lang="en-GB" sz="1350" b="1" dirty="0">
                <a:solidFill>
                  <a:schemeClr val="accent1">
                    <a:lumMod val="75000"/>
                  </a:schemeClr>
                </a:solidFill>
              </a:rPr>
              <a:t>Gestion </a:t>
            </a:r>
            <a:r>
              <a:rPr lang="en-GB" sz="1350" b="1" dirty="0" err="1">
                <a:solidFill>
                  <a:schemeClr val="accent1">
                    <a:lumMod val="75000"/>
                  </a:schemeClr>
                </a:solidFill>
              </a:rPr>
              <a:t>Industrielle</a:t>
            </a:r>
            <a:r>
              <a:rPr lang="en-GB" sz="1350" b="1" dirty="0">
                <a:solidFill>
                  <a:schemeClr val="accent1">
                    <a:lumMod val="75000"/>
                  </a:schemeClr>
                </a:solidFill>
              </a:rPr>
              <a:t> Durable</a:t>
            </a:r>
            <a:r>
              <a:rPr lang="en-GB" sz="1350" dirty="0">
                <a:solidFill>
                  <a:schemeClr val="accent1">
                    <a:lumMod val="75000"/>
                  </a:schemeClr>
                </a:solidFill>
              </a:rPr>
              <a:t> (program in French)</a:t>
            </a:r>
          </a:p>
          <a:p>
            <a:pPr lvl="2">
              <a:spcBef>
                <a:spcPts val="450"/>
              </a:spcBef>
            </a:pPr>
            <a:r>
              <a:rPr lang="en-GB" sz="1350" b="1" dirty="0">
                <a:solidFill>
                  <a:schemeClr val="accent1">
                    <a:lumMod val="75000"/>
                  </a:schemeClr>
                </a:solidFill>
              </a:rPr>
              <a:t>Sustainable Industrial Engineering</a:t>
            </a:r>
            <a:r>
              <a:rPr lang="en-GB" sz="1350" dirty="0">
                <a:solidFill>
                  <a:schemeClr val="accent1">
                    <a:lumMod val="75000"/>
                  </a:schemeClr>
                </a:solidFill>
              </a:rPr>
              <a:t> (program in English)</a:t>
            </a:r>
            <a:endParaRPr lang="en-GB" sz="135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2D0B28FA-6A3C-4DA3-BA4E-95E81E8EB6D8}"/>
              </a:ext>
            </a:extLst>
          </p:cNvPr>
          <p:cNvSpPr txBox="1">
            <a:spLocks/>
          </p:cNvSpPr>
          <p:nvPr/>
        </p:nvSpPr>
        <p:spPr>
          <a:xfrm>
            <a:off x="628649" y="3776740"/>
            <a:ext cx="7886700" cy="69066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C6707"/>
              </a:buClr>
              <a:buFont typeface="Wingdings" panose="05000000000000000000" pitchFamily="2" charset="2"/>
              <a:buChar char="Ø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+mn-ea"/>
                <a:cs typeface="+mn-cs"/>
              </a:defRPr>
            </a:lvl1pPr>
            <a:lvl2pPr marL="685800" indent="-32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C6707"/>
              </a:buClr>
              <a:buFont typeface="Wingdings" panose="05000000000000000000" pitchFamily="2" charset="2"/>
              <a:buChar char="ü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82D46"/>
              </a:buClr>
              <a:buSzPct val="12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450"/>
              </a:spcBef>
            </a:pPr>
            <a:r>
              <a:rPr lang="en-GB" sz="1500" b="1" dirty="0"/>
              <a:t>1 additional program at Grenoble INP – </a:t>
            </a:r>
            <a:r>
              <a:rPr lang="en-GB" sz="1500" b="1" dirty="0" err="1"/>
              <a:t>Pagora</a:t>
            </a:r>
            <a:endParaRPr lang="en-GB" sz="1500" b="1" dirty="0"/>
          </a:p>
          <a:p>
            <a:pPr lvl="2">
              <a:spcBef>
                <a:spcPts val="450"/>
              </a:spcBef>
            </a:pPr>
            <a:r>
              <a:rPr lang="en-GB" sz="1350" b="1" dirty="0">
                <a:solidFill>
                  <a:schemeClr val="accent1">
                    <a:lumMod val="75000"/>
                  </a:schemeClr>
                </a:solidFill>
              </a:rPr>
              <a:t>Sustainable printed and integrated electronics</a:t>
            </a:r>
            <a:r>
              <a:rPr lang="en-GB" sz="1350" dirty="0">
                <a:solidFill>
                  <a:schemeClr val="accent1">
                    <a:lumMod val="75000"/>
                  </a:schemeClr>
                </a:solidFill>
              </a:rPr>
              <a:t> (program in English)</a:t>
            </a:r>
            <a:endParaRPr lang="en-GB" sz="135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17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 build="p"/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D2DD184-07F5-5449-B4D9-517048263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60808D-C32A-8B4E-80B7-78999A8CA5F7}" type="datetime1">
              <a:rPr lang="fr-FR" smtClean="0"/>
              <a:pPr>
                <a:defRPr/>
              </a:pPr>
              <a:t>24/11/2022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7023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45F00B-9453-794B-9CA9-9E5467CDE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International </a:t>
            </a:r>
            <a:r>
              <a:rPr lang="fr-FR" dirty="0" err="1"/>
              <a:t>semesters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5FD4B0-D753-9544-AC4F-0C2770AE6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99903E-2A28-7442-B2DA-2D47CA92BCD8}" type="datetime1">
              <a:rPr lang="fr-FR" smtClean="0"/>
              <a:t>24/11/2022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C79A41C-AC47-4D41-8552-83EFA90BEB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  <p:sp>
        <p:nvSpPr>
          <p:cNvPr id="37" name="Rectangle 14">
            <a:extLst>
              <a:ext uri="{FF2B5EF4-FFF2-40B4-BE49-F238E27FC236}">
                <a16:creationId xmlns:a16="http://schemas.microsoft.com/office/drawing/2014/main" id="{04F22926-EAD5-054B-86CE-84D449E21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501396"/>
            <a:ext cx="43926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9pPr>
          </a:lstStyle>
          <a:p>
            <a:pPr algn="ctr"/>
            <a:r>
              <a:rPr lang="fr-FR" altLang="fr-FR" sz="2000" b="1" dirty="0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At Grenoble INP – Pagora</a:t>
            </a:r>
          </a:p>
        </p:txBody>
      </p:sp>
      <p:grpSp>
        <p:nvGrpSpPr>
          <p:cNvPr id="38" name="Groupe 2">
            <a:extLst>
              <a:ext uri="{FF2B5EF4-FFF2-40B4-BE49-F238E27FC236}">
                <a16:creationId xmlns:a16="http://schemas.microsoft.com/office/drawing/2014/main" id="{24EE31B3-25F4-E94C-A2EF-EBA0DDCEE784}"/>
              </a:ext>
            </a:extLst>
          </p:cNvPr>
          <p:cNvGrpSpPr>
            <a:grpSpLocks/>
          </p:cNvGrpSpPr>
          <p:nvPr/>
        </p:nvGrpSpPr>
        <p:grpSpPr bwMode="auto">
          <a:xfrm>
            <a:off x="5410545" y="4857265"/>
            <a:ext cx="3044854" cy="1264110"/>
            <a:chOff x="6340311" y="1735254"/>
            <a:chExt cx="3341366" cy="1386787"/>
          </a:xfrm>
        </p:grpSpPr>
        <p:sp>
          <p:nvSpPr>
            <p:cNvPr id="39" name="Légende : flèche courbée sans bordure 19">
              <a:extLst>
                <a:ext uri="{FF2B5EF4-FFF2-40B4-BE49-F238E27FC236}">
                  <a16:creationId xmlns:a16="http://schemas.microsoft.com/office/drawing/2014/main" id="{458F7F5D-5BA0-2E4A-9243-7F1AD15D7911}"/>
                </a:ext>
              </a:extLst>
            </p:cNvPr>
            <p:cNvSpPr/>
            <p:nvPr/>
          </p:nvSpPr>
          <p:spPr bwMode="auto">
            <a:xfrm>
              <a:off x="6340311" y="2418292"/>
              <a:ext cx="3341366" cy="703749"/>
            </a:xfrm>
            <a:prstGeom prst="callout2">
              <a:avLst>
                <a:gd name="adj1" fmla="val 48011"/>
                <a:gd name="adj2" fmla="val 2303"/>
                <a:gd name="adj3" fmla="val 48450"/>
                <a:gd name="adj4" fmla="val -10749"/>
                <a:gd name="adj5" fmla="val -122713"/>
                <a:gd name="adj6" fmla="val -66344"/>
              </a:avLst>
            </a:prstGeom>
            <a:solidFill>
              <a:srgbClr val="8DC63F"/>
            </a:solidFill>
            <a:ln w="28575" cap="flat" cmpd="sng" algn="ctr">
              <a:solidFill>
                <a:srgbClr val="8DC63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fr-FR" sz="1800" b="1" dirty="0">
                  <a:solidFill>
                    <a:schemeClr val="bg1"/>
                  </a:solidFill>
                  <a:latin typeface="Calibri" panose="020F0502020204030204" pitchFamily="34" charset="0"/>
                  <a:ea typeface="Roboto Condensed" pitchFamily="2" charset="0"/>
                  <a:cs typeface="Calibri" panose="020F0502020204030204" pitchFamily="34" charset="0"/>
                </a:rPr>
                <a:t>Digital Media </a:t>
              </a:r>
            </a:p>
            <a:p>
              <a:pPr algn="ctr">
                <a:defRPr/>
              </a:pPr>
              <a:r>
                <a:rPr lang="fr-FR" sz="1800" b="1" dirty="0">
                  <a:solidFill>
                    <a:schemeClr val="bg1"/>
                  </a:solidFill>
                  <a:latin typeface="Calibri" panose="020F0502020204030204" pitchFamily="34" charset="0"/>
                  <a:ea typeface="Roboto Condensed" pitchFamily="2" charset="0"/>
                  <a:cs typeface="Calibri" panose="020F0502020204030204" pitchFamily="34" charset="0"/>
                </a:rPr>
                <a:t>&amp; </a:t>
              </a:r>
              <a:r>
                <a:rPr lang="fr-FR" sz="1800" b="1" dirty="0" err="1">
                  <a:solidFill>
                    <a:schemeClr val="bg1"/>
                  </a:solidFill>
                  <a:latin typeface="Calibri" panose="020F0502020204030204" pitchFamily="34" charset="0"/>
                  <a:ea typeface="Roboto Condensed" pitchFamily="2" charset="0"/>
                  <a:cs typeface="Calibri" panose="020F0502020204030204" pitchFamily="34" charset="0"/>
                </a:rPr>
                <a:t>Functional</a:t>
              </a:r>
              <a:r>
                <a:rPr lang="fr-FR" sz="1800" b="1" dirty="0">
                  <a:solidFill>
                    <a:schemeClr val="bg1"/>
                  </a:solidFill>
                  <a:latin typeface="Calibri" panose="020F0502020204030204" pitchFamily="34" charset="0"/>
                  <a:ea typeface="Roboto Condensed" pitchFamily="2" charset="0"/>
                  <a:cs typeface="Calibri" panose="020F0502020204030204" pitchFamily="34" charset="0"/>
                </a:rPr>
                <a:t> Printing</a:t>
              </a:r>
            </a:p>
          </p:txBody>
        </p:sp>
        <p:grpSp>
          <p:nvGrpSpPr>
            <p:cNvPr id="40" name="Groupe 1">
              <a:extLst>
                <a:ext uri="{FF2B5EF4-FFF2-40B4-BE49-F238E27FC236}">
                  <a16:creationId xmlns:a16="http://schemas.microsoft.com/office/drawing/2014/main" id="{E8729CD2-B69D-7E45-85C3-13E6AE6070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31911" y="1735254"/>
              <a:ext cx="2479505" cy="677008"/>
              <a:chOff x="6780153" y="1728284"/>
              <a:chExt cx="2479505" cy="677008"/>
            </a:xfrm>
          </p:grpSpPr>
          <p:pic>
            <p:nvPicPr>
              <p:cNvPr id="41" name="Graphique 21" descr="Processeur">
                <a:extLst>
                  <a:ext uri="{FF2B5EF4-FFF2-40B4-BE49-F238E27FC236}">
                    <a16:creationId xmlns:a16="http://schemas.microsoft.com/office/drawing/2014/main" id="{9E4BD714-FD49-C944-B2A4-BA75077F39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24787" y="1728284"/>
                <a:ext cx="634871" cy="634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Graphique 4" descr="Présentation avec média">
                <a:extLst>
                  <a:ext uri="{FF2B5EF4-FFF2-40B4-BE49-F238E27FC236}">
                    <a16:creationId xmlns:a16="http://schemas.microsoft.com/office/drawing/2014/main" id="{2950CAAE-8971-2D49-970B-AC467C4C97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4365" y="1770422"/>
                <a:ext cx="634871" cy="634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" name="Graphique 14" descr="Smartphone">
                <a:extLst>
                  <a:ext uri="{FF2B5EF4-FFF2-40B4-BE49-F238E27FC236}">
                    <a16:creationId xmlns:a16="http://schemas.microsoft.com/office/drawing/2014/main" id="{26EA6A73-E6A1-A044-83EE-0E8AA3BF59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89914" y="1730147"/>
                <a:ext cx="634871" cy="634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" name="Graphique 23" descr="Flux">
                <a:extLst>
                  <a:ext uri="{FF2B5EF4-FFF2-40B4-BE49-F238E27FC236}">
                    <a16:creationId xmlns:a16="http://schemas.microsoft.com/office/drawing/2014/main" id="{C8FDD280-F1C1-3049-9998-4EFDA43565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0153" y="1738949"/>
                <a:ext cx="634873" cy="634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5" name="Groupe 4">
            <a:extLst>
              <a:ext uri="{FF2B5EF4-FFF2-40B4-BE49-F238E27FC236}">
                <a16:creationId xmlns:a16="http://schemas.microsoft.com/office/drawing/2014/main" id="{23E4223B-F8BE-6243-A717-7E30558E1477}"/>
              </a:ext>
            </a:extLst>
          </p:cNvPr>
          <p:cNvGrpSpPr>
            <a:grpSpLocks/>
          </p:cNvGrpSpPr>
          <p:nvPr/>
        </p:nvGrpSpPr>
        <p:grpSpPr bwMode="auto">
          <a:xfrm>
            <a:off x="5393923" y="1549932"/>
            <a:ext cx="3044854" cy="1232175"/>
            <a:chOff x="4233" y="1767808"/>
            <a:chExt cx="3340794" cy="1352580"/>
          </a:xfrm>
        </p:grpSpPr>
        <p:sp>
          <p:nvSpPr>
            <p:cNvPr id="46" name="Légende : flèche courbée sans bordure 16">
              <a:extLst>
                <a:ext uri="{FF2B5EF4-FFF2-40B4-BE49-F238E27FC236}">
                  <a16:creationId xmlns:a16="http://schemas.microsoft.com/office/drawing/2014/main" id="{10610699-0783-F54A-A84F-F24D7FCB57BC}"/>
                </a:ext>
              </a:extLst>
            </p:cNvPr>
            <p:cNvSpPr/>
            <p:nvPr/>
          </p:nvSpPr>
          <p:spPr bwMode="auto">
            <a:xfrm>
              <a:off x="4233" y="2418043"/>
              <a:ext cx="3340794" cy="702345"/>
            </a:xfrm>
            <a:prstGeom prst="callout2">
              <a:avLst>
                <a:gd name="adj1" fmla="val 50002"/>
                <a:gd name="adj2" fmla="val -660"/>
                <a:gd name="adj3" fmla="val 49679"/>
                <a:gd name="adj4" fmla="val -13663"/>
                <a:gd name="adj5" fmla="val 221711"/>
                <a:gd name="adj6" fmla="val -69243"/>
              </a:avLst>
            </a:prstGeom>
            <a:solidFill>
              <a:srgbClr val="8DC63F"/>
            </a:solidFill>
            <a:ln w="28575" cap="flat" cmpd="sng" algn="ctr">
              <a:solidFill>
                <a:srgbClr val="8DC63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fr-FR" sz="1800" b="1" dirty="0">
                  <a:solidFill>
                    <a:schemeClr val="bg1"/>
                  </a:solidFill>
                  <a:latin typeface="Calibri" panose="020F0502020204030204" pitchFamily="34" charset="0"/>
                  <a:ea typeface="Roboto Condensed" pitchFamily="2" charset="0"/>
                  <a:cs typeface="Calibri" panose="020F0502020204030204" pitchFamily="34" charset="0"/>
                </a:rPr>
                <a:t>Paper Sciences, Biorefinery </a:t>
              </a:r>
            </a:p>
            <a:p>
              <a:pPr algn="ctr">
                <a:defRPr/>
              </a:pPr>
              <a:r>
                <a:rPr lang="fr-FR" sz="1800" b="1" dirty="0">
                  <a:solidFill>
                    <a:schemeClr val="bg1"/>
                  </a:solidFill>
                  <a:latin typeface="Calibri" panose="020F0502020204030204" pitchFamily="34" charset="0"/>
                  <a:ea typeface="Roboto Condensed" pitchFamily="2" charset="0"/>
                  <a:cs typeface="Calibri" panose="020F0502020204030204" pitchFamily="34" charset="0"/>
                </a:rPr>
                <a:t>&amp; Biomaterials</a:t>
              </a:r>
            </a:p>
          </p:txBody>
        </p:sp>
        <p:grpSp>
          <p:nvGrpSpPr>
            <p:cNvPr id="47" name="Groupe 3">
              <a:extLst>
                <a:ext uri="{FF2B5EF4-FFF2-40B4-BE49-F238E27FC236}">
                  <a16:creationId xmlns:a16="http://schemas.microsoft.com/office/drawing/2014/main" id="{3EEBF9FC-B1CF-CA41-BB51-ACD2D326D7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937" y="1767808"/>
              <a:ext cx="2570146" cy="646376"/>
              <a:chOff x="353334" y="1752166"/>
              <a:chExt cx="2570146" cy="646376"/>
            </a:xfrm>
          </p:grpSpPr>
          <p:pic>
            <p:nvPicPr>
              <p:cNvPr id="48" name="Graphique 25" descr="Boîte">
                <a:extLst>
                  <a:ext uri="{FF2B5EF4-FFF2-40B4-BE49-F238E27FC236}">
                    <a16:creationId xmlns:a16="http://schemas.microsoft.com/office/drawing/2014/main" id="{16CFF8BF-5DAB-7B4D-81F8-5A49ADE4B4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1617" y="1794402"/>
                <a:ext cx="604137" cy="604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" name="Graphique 6" descr="Document">
                <a:extLst>
                  <a:ext uri="{FF2B5EF4-FFF2-40B4-BE49-F238E27FC236}">
                    <a16:creationId xmlns:a16="http://schemas.microsoft.com/office/drawing/2014/main" id="{B18C4AF2-2AA8-F24F-8815-492D85D13D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7802" y="1775583"/>
                <a:ext cx="604138" cy="604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" name="Graphique 7" descr="Arbre à feuilles caduques">
                <a:extLst>
                  <a:ext uri="{FF2B5EF4-FFF2-40B4-BE49-F238E27FC236}">
                    <a16:creationId xmlns:a16="http://schemas.microsoft.com/office/drawing/2014/main" id="{FB40BB5B-6207-5847-8EC9-AABDC91A7B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53334" y="1752166"/>
                <a:ext cx="604140" cy="604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" name="Graphique 22" descr="Graines">
                <a:extLst>
                  <a:ext uri="{FF2B5EF4-FFF2-40B4-BE49-F238E27FC236}">
                    <a16:creationId xmlns:a16="http://schemas.microsoft.com/office/drawing/2014/main" id="{266E76BB-E4F9-E44B-99D1-0E64749CB6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319340" y="1794400"/>
                <a:ext cx="604140" cy="604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2" name="Groupe 6">
            <a:extLst>
              <a:ext uri="{FF2B5EF4-FFF2-40B4-BE49-F238E27FC236}">
                <a16:creationId xmlns:a16="http://schemas.microsoft.com/office/drawing/2014/main" id="{D60C0B41-81C7-514B-821E-0BCC107E9D95}"/>
              </a:ext>
            </a:extLst>
          </p:cNvPr>
          <p:cNvGrpSpPr>
            <a:grpSpLocks/>
          </p:cNvGrpSpPr>
          <p:nvPr/>
        </p:nvGrpSpPr>
        <p:grpSpPr bwMode="auto">
          <a:xfrm>
            <a:off x="5410545" y="3151439"/>
            <a:ext cx="3044854" cy="1274757"/>
            <a:chOff x="1570028" y="4614603"/>
            <a:chExt cx="3343208" cy="1399151"/>
          </a:xfrm>
        </p:grpSpPr>
        <p:sp>
          <p:nvSpPr>
            <p:cNvPr id="53" name="Légende : flèche courbée sans bordure 17">
              <a:extLst>
                <a:ext uri="{FF2B5EF4-FFF2-40B4-BE49-F238E27FC236}">
                  <a16:creationId xmlns:a16="http://schemas.microsoft.com/office/drawing/2014/main" id="{17E49826-ED4E-8941-9253-7AEB475318DD}"/>
                </a:ext>
              </a:extLst>
            </p:cNvPr>
            <p:cNvSpPr/>
            <p:nvPr/>
          </p:nvSpPr>
          <p:spPr bwMode="auto">
            <a:xfrm>
              <a:off x="1570028" y="5259221"/>
              <a:ext cx="3343208" cy="754533"/>
            </a:xfrm>
            <a:prstGeom prst="callout2">
              <a:avLst>
                <a:gd name="adj1" fmla="val 50654"/>
                <a:gd name="adj2" fmla="val -386"/>
                <a:gd name="adj3" fmla="val 60500"/>
                <a:gd name="adj4" fmla="val -15388"/>
                <a:gd name="adj5" fmla="val 54876"/>
                <a:gd name="adj6" fmla="val -62515"/>
              </a:avLst>
            </a:prstGeom>
            <a:solidFill>
              <a:srgbClr val="8DC63F"/>
            </a:solidFill>
            <a:ln w="28575" cap="flat" cmpd="sng" algn="ctr">
              <a:solidFill>
                <a:srgbClr val="8DC63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fr-FR" sz="1800" b="1" dirty="0" err="1">
                  <a:solidFill>
                    <a:schemeClr val="bg1"/>
                  </a:solidFill>
                  <a:latin typeface="Calibri" panose="020F0502020204030204" pitchFamily="34" charset="0"/>
                  <a:ea typeface="Roboto Condensed" pitchFamily="2" charset="0"/>
                  <a:cs typeface="Calibri" panose="020F0502020204030204" pitchFamily="34" charset="0"/>
                </a:rPr>
                <a:t>Print</a:t>
              </a:r>
              <a:r>
                <a:rPr lang="fr-FR" sz="1800" b="1" dirty="0">
                  <a:solidFill>
                    <a:schemeClr val="bg1"/>
                  </a:solidFill>
                  <a:latin typeface="Calibri" panose="020F0502020204030204" pitchFamily="34" charset="0"/>
                  <a:ea typeface="Roboto Condensed" pitchFamily="2" charset="0"/>
                  <a:cs typeface="Calibri" panose="020F0502020204030204" pitchFamily="34" charset="0"/>
                </a:rPr>
                <a:t> Sciences: </a:t>
              </a:r>
            </a:p>
            <a:p>
              <a:pPr algn="ctr">
                <a:defRPr/>
              </a:pPr>
              <a:r>
                <a:rPr lang="fr-FR" sz="1800" b="1" dirty="0" err="1">
                  <a:solidFill>
                    <a:schemeClr val="bg1"/>
                  </a:solidFill>
                  <a:latin typeface="Calibri" panose="020F0502020204030204" pitchFamily="34" charset="0"/>
                  <a:ea typeface="Roboto Condensed" pitchFamily="2" charset="0"/>
                  <a:cs typeface="Calibri" panose="020F0502020204030204" pitchFamily="34" charset="0"/>
                </a:rPr>
                <a:t>Processes</a:t>
              </a:r>
              <a:r>
                <a:rPr lang="fr-FR" sz="1800" b="1" dirty="0">
                  <a:solidFill>
                    <a:schemeClr val="bg1"/>
                  </a:solidFill>
                  <a:latin typeface="Calibri" panose="020F0502020204030204" pitchFamily="34" charset="0"/>
                  <a:ea typeface="Roboto Condensed" pitchFamily="2" charset="0"/>
                  <a:cs typeface="Calibri" panose="020F0502020204030204" pitchFamily="34" charset="0"/>
                </a:rPr>
                <a:t> and </a:t>
              </a:r>
              <a:r>
                <a:rPr lang="fr-FR" sz="1800" b="1" dirty="0" err="1">
                  <a:solidFill>
                    <a:schemeClr val="bg1"/>
                  </a:solidFill>
                  <a:latin typeface="Calibri" panose="020F0502020204030204" pitchFamily="34" charset="0"/>
                  <a:ea typeface="Roboto Condensed" pitchFamily="2" charset="0"/>
                  <a:cs typeface="Calibri" panose="020F0502020204030204" pitchFamily="34" charset="0"/>
                </a:rPr>
                <a:t>Materials</a:t>
              </a:r>
              <a:endParaRPr lang="fr-FR" sz="1800" b="1" dirty="0">
                <a:solidFill>
                  <a:schemeClr val="bg1"/>
                </a:solidFill>
                <a:latin typeface="Calibri" panose="020F0502020204030204" pitchFamily="34" charset="0"/>
                <a:ea typeface="Roboto Condensed" pitchFamily="2" charset="0"/>
                <a:cs typeface="Calibri" panose="020F0502020204030204" pitchFamily="34" charset="0"/>
              </a:endParaRPr>
            </a:p>
          </p:txBody>
        </p:sp>
        <p:grpSp>
          <p:nvGrpSpPr>
            <p:cNvPr id="54" name="Groupe 5">
              <a:extLst>
                <a:ext uri="{FF2B5EF4-FFF2-40B4-BE49-F238E27FC236}">
                  <a16:creationId xmlns:a16="http://schemas.microsoft.com/office/drawing/2014/main" id="{89293F0B-7621-FF4B-BD69-C5919AABA1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4555" y="4614603"/>
              <a:ext cx="2740365" cy="621939"/>
              <a:chOff x="1800113" y="4612418"/>
              <a:chExt cx="2740365" cy="621939"/>
            </a:xfrm>
          </p:grpSpPr>
          <p:pic>
            <p:nvPicPr>
              <p:cNvPr id="55" name="Graphique 12" descr="Journal">
                <a:extLst>
                  <a:ext uri="{FF2B5EF4-FFF2-40B4-BE49-F238E27FC236}">
                    <a16:creationId xmlns:a16="http://schemas.microsoft.com/office/drawing/2014/main" id="{6433D283-1F15-E747-88DF-B868CF531F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0418" y="4633525"/>
                <a:ext cx="600831" cy="60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" name="Graphique 17" descr="Imprimante">
                <a:extLst>
                  <a:ext uri="{FF2B5EF4-FFF2-40B4-BE49-F238E27FC236}">
                    <a16:creationId xmlns:a16="http://schemas.microsoft.com/office/drawing/2014/main" id="{07FC6109-3477-AA4E-BE6D-7A938C0476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0113" y="4612418"/>
                <a:ext cx="600832" cy="600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" name="Graphique 11" descr="Flux de travail">
                <a:extLst>
                  <a:ext uri="{FF2B5EF4-FFF2-40B4-BE49-F238E27FC236}">
                    <a16:creationId xmlns:a16="http://schemas.microsoft.com/office/drawing/2014/main" id="{80FE4495-B2C2-5B42-83DC-7D1E58A89E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58768" y="4633523"/>
                <a:ext cx="602202" cy="60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Graphique 11" descr="Lingots d’or">
                <a:extLst>
                  <a:ext uri="{FF2B5EF4-FFF2-40B4-BE49-F238E27FC236}">
                    <a16:creationId xmlns:a16="http://schemas.microsoft.com/office/drawing/2014/main" id="{2D9A22E7-DE0B-A942-AF67-76F343A1B8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9643" y="4633523"/>
                <a:ext cx="600835" cy="600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B4BFAD00-9F69-414B-8D6D-8836F15A4B99}"/>
              </a:ext>
            </a:extLst>
          </p:cNvPr>
          <p:cNvGrpSpPr/>
          <p:nvPr/>
        </p:nvGrpSpPr>
        <p:grpSpPr>
          <a:xfrm>
            <a:off x="2267869" y="5517824"/>
            <a:ext cx="1877902" cy="603551"/>
            <a:chOff x="865678" y="1509185"/>
            <a:chExt cx="1877902" cy="603551"/>
          </a:xfrm>
        </p:grpSpPr>
        <p:pic>
          <p:nvPicPr>
            <p:cNvPr id="60" name="Image 10">
              <a:extLst>
                <a:ext uri="{FF2B5EF4-FFF2-40B4-BE49-F238E27FC236}">
                  <a16:creationId xmlns:a16="http://schemas.microsoft.com/office/drawing/2014/main" id="{724BC626-8DB7-FE47-9596-65E16F4A2D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1400" y="1509185"/>
              <a:ext cx="526457" cy="261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Rectangle 1">
              <a:extLst>
                <a:ext uri="{FF2B5EF4-FFF2-40B4-BE49-F238E27FC236}">
                  <a16:creationId xmlns:a16="http://schemas.microsoft.com/office/drawing/2014/main" id="{8F52CE6C-264C-1645-B989-EAFA3B3BC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678" y="1774182"/>
              <a:ext cx="187790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9pPr>
            </a:lstStyle>
            <a:p>
              <a:pPr algn="ctr"/>
              <a:r>
                <a:rPr lang="fr-FR" altLang="fr-FR" sz="1600" b="1" dirty="0">
                  <a:solidFill>
                    <a:srgbClr val="878889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Courses in </a:t>
              </a:r>
              <a:r>
                <a:rPr lang="fr-FR" altLang="fr-FR" sz="1600" b="1" dirty="0" err="1">
                  <a:solidFill>
                    <a:srgbClr val="878889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english</a:t>
              </a:r>
              <a:endParaRPr lang="fr-FR" altLang="fr-FR" sz="1600" dirty="0"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D22D36B2-C771-F946-90CC-926FF6E72F11}"/>
              </a:ext>
            </a:extLst>
          </p:cNvPr>
          <p:cNvGrpSpPr/>
          <p:nvPr/>
        </p:nvGrpSpPr>
        <p:grpSpPr>
          <a:xfrm>
            <a:off x="620211" y="5341257"/>
            <a:ext cx="1877902" cy="795072"/>
            <a:chOff x="6237082" y="1312981"/>
            <a:chExt cx="1877902" cy="795072"/>
          </a:xfrm>
        </p:grpSpPr>
        <p:pic>
          <p:nvPicPr>
            <p:cNvPr id="63" name="Graphique 8" descr="Chronomètre">
              <a:extLst>
                <a:ext uri="{FF2B5EF4-FFF2-40B4-BE49-F238E27FC236}">
                  <a16:creationId xmlns:a16="http://schemas.microsoft.com/office/drawing/2014/main" id="{A3217E78-0C54-014F-B9C2-E752315123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8466" y="1312981"/>
              <a:ext cx="535134" cy="53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Rectangle 43">
              <a:extLst>
                <a:ext uri="{FF2B5EF4-FFF2-40B4-BE49-F238E27FC236}">
                  <a16:creationId xmlns:a16="http://schemas.microsoft.com/office/drawing/2014/main" id="{AC2D7D41-17F2-A641-ACDF-950E50B0A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7082" y="1769499"/>
              <a:ext cx="187790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9pPr>
            </a:lstStyle>
            <a:p>
              <a:pPr algn="ctr"/>
              <a:r>
                <a:rPr lang="fr-FR" altLang="fr-FR" sz="1600" b="1" dirty="0">
                  <a:solidFill>
                    <a:srgbClr val="878889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1 </a:t>
              </a:r>
              <a:r>
                <a:rPr lang="fr-FR" altLang="fr-FR" sz="1600" b="1" dirty="0" err="1">
                  <a:solidFill>
                    <a:srgbClr val="878889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semester</a:t>
              </a:r>
              <a:r>
                <a:rPr lang="fr-FR" altLang="fr-FR" sz="1600" b="1" dirty="0">
                  <a:solidFill>
                    <a:srgbClr val="878889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 </a:t>
              </a:r>
            </a:p>
          </p:txBody>
        </p:sp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FB6366F4-2B1E-DA4A-A8C1-5AA62EB77B84}"/>
              </a:ext>
            </a:extLst>
          </p:cNvPr>
          <p:cNvGrpSpPr/>
          <p:nvPr/>
        </p:nvGrpSpPr>
        <p:grpSpPr>
          <a:xfrm>
            <a:off x="1234580" y="1901506"/>
            <a:ext cx="2570508" cy="3599855"/>
            <a:chOff x="309971" y="1851212"/>
            <a:chExt cx="2570508" cy="3599855"/>
          </a:xfrm>
        </p:grpSpPr>
        <p:pic>
          <p:nvPicPr>
            <p:cNvPr id="66" name="Image 65" descr="Globe terrestre : Europe et Afrique">
              <a:extLst>
                <a:ext uri="{FF2B5EF4-FFF2-40B4-BE49-F238E27FC236}">
                  <a16:creationId xmlns:a16="http://schemas.microsoft.com/office/drawing/2014/main" id="{C0633E82-C286-A14C-9B74-6B6C943D6B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71" y="2881764"/>
              <a:ext cx="2570508" cy="2569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Rectangle 45">
              <a:extLst>
                <a:ext uri="{FF2B5EF4-FFF2-40B4-BE49-F238E27FC236}">
                  <a16:creationId xmlns:a16="http://schemas.microsoft.com/office/drawing/2014/main" id="{4E0FBB1E-8589-2243-B281-06ED03616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986" y="2362481"/>
              <a:ext cx="2084073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9pPr>
            </a:lstStyle>
            <a:p>
              <a:pPr algn="ctr"/>
              <a:r>
                <a:rPr lang="fr-FR" altLang="fr-FR" b="1" dirty="0">
                  <a:solidFill>
                    <a:srgbClr val="EC6707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Master </a:t>
              </a:r>
              <a:r>
                <a:rPr lang="fr-FR" altLang="fr-FR" b="1" dirty="0" err="1">
                  <a:solidFill>
                    <a:srgbClr val="EC6707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level</a:t>
              </a:r>
              <a:endParaRPr lang="fr-FR" altLang="fr-FR" b="1" dirty="0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endParaRPr>
            </a:p>
            <a:p>
              <a:pPr algn="ctr"/>
              <a:r>
                <a:rPr lang="fr-FR" altLang="fr-FR" sz="1800" b="1" i="1" dirty="0">
                  <a:solidFill>
                    <a:srgbClr val="EC6707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30 CR ECTS</a:t>
              </a:r>
            </a:p>
          </p:txBody>
        </p:sp>
        <p:pic>
          <p:nvPicPr>
            <p:cNvPr id="68" name="Graphique 4" descr="Diplôme">
              <a:extLst>
                <a:ext uri="{FF2B5EF4-FFF2-40B4-BE49-F238E27FC236}">
                  <a16:creationId xmlns:a16="http://schemas.microsoft.com/office/drawing/2014/main" id="{97AD5D13-35EF-634A-8971-DE51A49B44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6005" y="1851212"/>
              <a:ext cx="654420" cy="654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59515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E0FE0E-B9FA-1E47-9257-31503910C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International </a:t>
            </a:r>
            <a:r>
              <a:rPr lang="fr-FR" dirty="0" err="1"/>
              <a:t>semesters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83B1710-FC9C-FE47-AD59-80E5D0242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99903E-2A28-7442-B2DA-2D47CA92BCD8}" type="datetime1">
              <a:rPr lang="fr-FR" smtClean="0"/>
              <a:t>24/11/2022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5611F9A-1D29-E24F-BA44-805EFA8F28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  <p:sp>
        <p:nvSpPr>
          <p:cNvPr id="5" name="Espace réservé du texte 1">
            <a:extLst>
              <a:ext uri="{FF2B5EF4-FFF2-40B4-BE49-F238E27FC236}">
                <a16:creationId xmlns:a16="http://schemas.microsoft.com/office/drawing/2014/main" id="{75712CF7-C8E6-2F4A-9FDF-64CA699FFE59}"/>
              </a:ext>
            </a:extLst>
          </p:cNvPr>
          <p:cNvSpPr txBox="1">
            <a:spLocks/>
          </p:cNvSpPr>
          <p:nvPr/>
        </p:nvSpPr>
        <p:spPr>
          <a:xfrm>
            <a:off x="3347864" y="1485946"/>
            <a:ext cx="3312368" cy="780041"/>
          </a:xfrm>
          <a:prstGeom prst="rect">
            <a:avLst/>
          </a:prstGeom>
        </p:spPr>
        <p:txBody>
          <a:bodyPr/>
          <a:lstStyle>
            <a:lvl1pPr marL="34131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Geneva" pitchFamily="-65" charset="-128"/>
                <a:cs typeface="Calibri" panose="020F0502020204030204" pitchFamily="34" charset="0"/>
              </a:defRPr>
            </a:lvl1pPr>
            <a:lvl2pPr marL="74136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Geneva" pitchFamily="-65" charset="-128"/>
                <a:cs typeface="Geneva"/>
              </a:defRPr>
            </a:lvl2pPr>
            <a:lvl3pPr marL="11414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-65" charset="-128"/>
                <a:cs typeface="Geneva"/>
              </a:defRPr>
            </a:lvl3pPr>
            <a:lvl4pPr marL="15986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65" charset="-128"/>
                <a:cs typeface="Geneva"/>
              </a:defRPr>
            </a:lvl4pPr>
            <a:lvl5pPr marL="20558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itchFamily="-65" charset="-128"/>
                <a:cs typeface="Genev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Geneva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Geneva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Geneva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Geneva" pitchFamily="-65" charset="-128"/>
              </a:defRPr>
            </a:lvl9pPr>
          </a:lstStyle>
          <a:p>
            <a:pPr marL="0" indent="0">
              <a:buNone/>
            </a:pPr>
            <a:r>
              <a:rPr lang="fr-FR" sz="2000" kern="0" dirty="0">
                <a:ea typeface="Roboto" pitchFamily="2" charset="0"/>
                <a:hlinkClick r:id="" action="ppaction://noaction"/>
              </a:rPr>
              <a:t>Video presentation </a:t>
            </a:r>
          </a:p>
          <a:p>
            <a:pPr marL="0" indent="0">
              <a:buNone/>
            </a:pPr>
            <a:r>
              <a:rPr lang="fr-FR" sz="2000" kern="0" dirty="0">
                <a:ea typeface="Roboto" pitchFamily="2" charset="0"/>
                <a:hlinkClick r:id="" action="ppaction://noaction"/>
              </a:rPr>
              <a:t>of the international semesters</a:t>
            </a:r>
          </a:p>
        </p:txBody>
      </p:sp>
      <p:pic>
        <p:nvPicPr>
          <p:cNvPr id="6" name="Image 3">
            <a:hlinkClick r:id="rId2"/>
            <a:extLst>
              <a:ext uri="{FF2B5EF4-FFF2-40B4-BE49-F238E27FC236}">
                <a16:creationId xmlns:a16="http://schemas.microsoft.com/office/drawing/2014/main" id="{6FDA1131-0E82-0542-BFDC-DC407C1C1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8026" y="1507286"/>
            <a:ext cx="758701" cy="75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>
            <a:hlinkClick r:id="rId2"/>
            <a:extLst>
              <a:ext uri="{FF2B5EF4-FFF2-40B4-BE49-F238E27FC236}">
                <a16:creationId xmlns:a16="http://schemas.microsoft.com/office/drawing/2014/main" id="{1799083B-8807-D040-AEC3-89DE315745B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3931" y="2531021"/>
            <a:ext cx="5876136" cy="367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2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76A771F-CB34-594D-B793-5EBBE1421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60808D-C32A-8B4E-80B7-78999A8CA5F7}" type="datetime1">
              <a:rPr lang="fr-FR" smtClean="0"/>
              <a:pPr>
                <a:defRPr/>
              </a:pPr>
              <a:t>24/11/2022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7455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16B1DA-42A6-8D48-BCBD-AA8DA6CCB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Grenoble INP – Pagora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9356299-352A-BE4E-B33D-C6DBBF9C8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99903E-2A28-7442-B2DA-2D47CA92BCD8}" type="datetime1">
              <a:rPr lang="fr-FR" smtClean="0"/>
              <a:t>24/11/2022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B1F9F12-4675-804E-AA69-15B318F07B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23</a:t>
            </a:fld>
            <a:endParaRPr lang="fr-FR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8FE8F87-BDF3-3343-AB50-9D04F1E61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2176" y="3224088"/>
            <a:ext cx="3208883" cy="523220"/>
          </a:xfrm>
          <a:prstGeom prst="rect">
            <a:avLst/>
          </a:prstGeom>
          <a:solidFill>
            <a:srgbClr val="EC670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pitchFamily="-112" charset="-128"/>
              </a:defRPr>
            </a:lvl9pPr>
          </a:lstStyle>
          <a:p>
            <a:pPr algn="ctr">
              <a:defRPr/>
            </a:pPr>
            <a:r>
              <a:rPr lang="fr-FR" altLang="fr-FR" sz="2800" b="1" dirty="0" err="1">
                <a:solidFill>
                  <a:srgbClr val="FFFFFF"/>
                </a:solidFill>
                <a:latin typeface="Calibri" panose="020F0502020204030204" pitchFamily="34" charset="0"/>
                <a:ea typeface="Roboto Condensed" pitchFamily="2" charset="0"/>
                <a:cs typeface="Calibri" panose="020F0502020204030204" pitchFamily="34" charset="0"/>
              </a:rPr>
              <a:t>Join</a:t>
            </a:r>
            <a:r>
              <a:rPr lang="fr-FR" altLang="fr-FR" sz="2800" b="1" dirty="0">
                <a:solidFill>
                  <a:srgbClr val="FFFFFF"/>
                </a:solidFill>
                <a:latin typeface="Calibri" panose="020F0502020204030204" pitchFamily="34" charset="0"/>
                <a:ea typeface="Roboto Condensed" pitchFamily="2" charset="0"/>
                <a:cs typeface="Calibri" panose="020F0502020204030204" pitchFamily="34" charset="0"/>
              </a:rPr>
              <a:t> us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A214CCC-9142-1B40-8D0A-DD101368F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832" y="1395898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9pPr>
          </a:lstStyle>
          <a:p>
            <a:pPr algn="ctr"/>
            <a:r>
              <a:rPr lang="fr-FR" altLang="fr-FR" b="1" dirty="0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… </a:t>
            </a:r>
            <a:r>
              <a:rPr lang="fr-FR" altLang="fr-FR" b="1" dirty="0" err="1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is</a:t>
            </a:r>
            <a:r>
              <a:rPr lang="fr-FR" altLang="fr-FR" b="1" dirty="0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on social media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5F6F380-8D6F-064B-8026-89811B75C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" y="391944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9pPr>
          </a:lstStyle>
          <a:p>
            <a:pPr algn="ctr"/>
            <a:r>
              <a:rPr lang="fr-FR" altLang="fr-FR" b="1" dirty="0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… and </a:t>
            </a:r>
            <a:r>
              <a:rPr lang="fr-FR" altLang="fr-FR" b="1" dirty="0" err="1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shares</a:t>
            </a:r>
            <a:r>
              <a:rPr lang="fr-FR" altLang="fr-FR" b="1" dirty="0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</a:t>
            </a:r>
            <a:r>
              <a:rPr lang="fr-FR" altLang="fr-FR" b="1" dirty="0" err="1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its</a:t>
            </a:r>
            <a:r>
              <a:rPr lang="fr-FR" altLang="fr-FR" b="1" dirty="0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news via the newsletter</a:t>
            </a:r>
          </a:p>
        </p:txBody>
      </p:sp>
      <p:sp>
        <p:nvSpPr>
          <p:cNvPr id="8" name="Rectangle 3">
            <a:hlinkClick r:id="rId2"/>
            <a:extLst>
              <a:ext uri="{FF2B5EF4-FFF2-40B4-BE49-F238E27FC236}">
                <a16:creationId xmlns:a16="http://schemas.microsoft.com/office/drawing/2014/main" id="{91099550-1753-E048-8140-0769ACF12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726" y="5672071"/>
            <a:ext cx="3208883" cy="523220"/>
          </a:xfrm>
          <a:prstGeom prst="rect">
            <a:avLst/>
          </a:prstGeom>
          <a:solidFill>
            <a:srgbClr val="EC670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pitchFamily="-112" charset="-128"/>
              </a:defRPr>
            </a:lvl9pPr>
          </a:lstStyle>
          <a:p>
            <a:pPr algn="ctr">
              <a:defRPr/>
            </a:pPr>
            <a:r>
              <a:rPr lang="fr-FR" altLang="fr-FR" sz="2800" b="1" dirty="0" err="1">
                <a:solidFill>
                  <a:srgbClr val="FFFFFF"/>
                </a:solidFill>
                <a:latin typeface="Calibri" panose="020F0502020204030204" pitchFamily="34" charset="0"/>
                <a:ea typeface="Roboto Condensed" pitchFamily="2" charset="0"/>
                <a:cs typeface="Calibri" panose="020F0502020204030204" pitchFamily="34" charset="0"/>
              </a:rPr>
              <a:t>Subscribe</a:t>
            </a:r>
            <a:endParaRPr lang="fr-FR" altLang="fr-FR" sz="2800" b="1" dirty="0">
              <a:solidFill>
                <a:srgbClr val="FFFFFF"/>
              </a:solidFill>
              <a:latin typeface="Calibri" panose="020F0502020204030204" pitchFamily="34" charset="0"/>
              <a:ea typeface="Roboto Condensed" pitchFamily="2" charset="0"/>
              <a:cs typeface="Calibri" panose="020F0502020204030204" pitchFamily="34" charset="0"/>
            </a:endParaRPr>
          </a:p>
        </p:txBody>
      </p:sp>
      <p:pic>
        <p:nvPicPr>
          <p:cNvPr id="9" name="Image 3">
            <a:hlinkClick r:id="rId3"/>
            <a:extLst>
              <a:ext uri="{FF2B5EF4-FFF2-40B4-BE49-F238E27FC236}">
                <a16:creationId xmlns:a16="http://schemas.microsoft.com/office/drawing/2014/main" id="{C0E7BAD0-0FF6-234D-8091-BE0D11957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3856" y="1779441"/>
            <a:ext cx="97472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5">
            <a:hlinkClick r:id="rId5"/>
            <a:extLst>
              <a:ext uri="{FF2B5EF4-FFF2-40B4-BE49-F238E27FC236}">
                <a16:creationId xmlns:a16="http://schemas.microsoft.com/office/drawing/2014/main" id="{57759AF4-F65D-2047-A4A0-34F143F63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4668" y="1962003"/>
            <a:ext cx="6111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7">
            <a:hlinkClick r:id="rId7"/>
            <a:extLst>
              <a:ext uri="{FF2B5EF4-FFF2-40B4-BE49-F238E27FC236}">
                <a16:creationId xmlns:a16="http://schemas.microsoft.com/office/drawing/2014/main" id="{8D4D44CB-5A24-5544-8DE0-B5468D7ED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6581" y="1968353"/>
            <a:ext cx="611187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4">
            <a:extLst>
              <a:ext uri="{FF2B5EF4-FFF2-40B4-BE49-F238E27FC236}">
                <a16:creationId xmlns:a16="http://schemas.microsoft.com/office/drawing/2014/main" id="{948664CF-8BDE-2A47-8C9E-C65CC50E2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68" y="2618273"/>
            <a:ext cx="9156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9pPr>
          </a:lstStyle>
          <a:p>
            <a:pPr algn="ctr"/>
            <a:r>
              <a:rPr lang="fr-FR" altLang="fr-FR" dirty="0">
                <a:solidFill>
                  <a:srgbClr val="878889"/>
                </a:solidFill>
                <a:latin typeface="Calibri" panose="020F0502020204030204" pitchFamily="34" charset="0"/>
                <a:ea typeface="Roboto Cn" pitchFamily="2" charset="0"/>
                <a:cs typeface="Calibri" panose="020F0502020204030204" pitchFamily="34" charset="0"/>
                <a:hlinkClick r:id="rId9"/>
              </a:rPr>
              <a:t>Facebook</a:t>
            </a:r>
            <a:r>
              <a:rPr lang="fr-FR" altLang="fr-FR" dirty="0">
                <a:solidFill>
                  <a:srgbClr val="878889"/>
                </a:solidFill>
                <a:latin typeface="Calibri" panose="020F0502020204030204" pitchFamily="34" charset="0"/>
                <a:ea typeface="Roboto Cn" pitchFamily="2" charset="0"/>
                <a:cs typeface="Calibri" panose="020F0502020204030204" pitchFamily="34" charset="0"/>
              </a:rPr>
              <a:t> – </a:t>
            </a:r>
            <a:r>
              <a:rPr lang="fr-FR" altLang="fr-FR" dirty="0">
                <a:solidFill>
                  <a:srgbClr val="878889"/>
                </a:solidFill>
                <a:latin typeface="Calibri" panose="020F0502020204030204" pitchFamily="34" charset="0"/>
                <a:ea typeface="Roboto Cn" pitchFamily="2" charset="0"/>
                <a:cs typeface="Calibri" panose="020F0502020204030204" pitchFamily="34" charset="0"/>
                <a:hlinkClick r:id="rId3"/>
              </a:rPr>
              <a:t>YouTube</a:t>
            </a:r>
            <a:r>
              <a:rPr lang="fr-FR" altLang="fr-FR" dirty="0">
                <a:solidFill>
                  <a:srgbClr val="878889"/>
                </a:solidFill>
                <a:latin typeface="Calibri" panose="020F0502020204030204" pitchFamily="34" charset="0"/>
                <a:ea typeface="Roboto Cn" pitchFamily="2" charset="0"/>
                <a:cs typeface="Calibri" panose="020F0502020204030204" pitchFamily="34" charset="0"/>
              </a:rPr>
              <a:t> – </a:t>
            </a:r>
            <a:r>
              <a:rPr lang="fr-FR" altLang="fr-FR" dirty="0">
                <a:solidFill>
                  <a:srgbClr val="878889"/>
                </a:solidFill>
                <a:latin typeface="Calibri" panose="020F0502020204030204" pitchFamily="34" charset="0"/>
                <a:ea typeface="Roboto Cn" pitchFamily="2" charset="0"/>
                <a:cs typeface="Calibri" panose="020F0502020204030204" pitchFamily="34" charset="0"/>
                <a:hlinkClick r:id="rId10"/>
              </a:rPr>
              <a:t>LinkedIn</a:t>
            </a:r>
            <a:r>
              <a:rPr lang="fr-FR" altLang="fr-FR" dirty="0">
                <a:solidFill>
                  <a:srgbClr val="878889"/>
                </a:solidFill>
                <a:latin typeface="Calibri" panose="020F0502020204030204" pitchFamily="34" charset="0"/>
                <a:ea typeface="Roboto Cn" pitchFamily="2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3" name="Graphique 22" descr="Adresse de courrier">
            <a:hlinkClick r:id="rId2"/>
            <a:extLst>
              <a:ext uri="{FF2B5EF4-FFF2-40B4-BE49-F238E27FC236}">
                <a16:creationId xmlns:a16="http://schemas.microsoft.com/office/drawing/2014/main" id="{BED2F3BE-438D-F14E-AEC5-16F6A50D6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7518" y="4384578"/>
            <a:ext cx="7556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4">
            <a:extLst>
              <a:ext uri="{FF2B5EF4-FFF2-40B4-BE49-F238E27FC236}">
                <a16:creationId xmlns:a16="http://schemas.microsoft.com/office/drawing/2014/main" id="{BA479FA6-9A57-524A-854C-B340F188B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882" y="5186266"/>
            <a:ext cx="9156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9pPr>
          </a:lstStyle>
          <a:p>
            <a:pPr algn="ctr"/>
            <a:r>
              <a:rPr lang="fr-FR" altLang="fr-FR" dirty="0">
                <a:solidFill>
                  <a:srgbClr val="878889"/>
                </a:solidFill>
                <a:latin typeface="Calibri" panose="020F0502020204030204" pitchFamily="34" charset="0"/>
                <a:ea typeface="Roboto Cn" pitchFamily="2" charset="0"/>
                <a:cs typeface="Calibri" panose="020F0502020204030204" pitchFamily="34" charset="0"/>
                <a:hlinkClick r:id="rId12"/>
              </a:rPr>
              <a:t>La fibre de l’innovation</a:t>
            </a:r>
            <a:endParaRPr lang="fr-FR" altLang="fr-FR" dirty="0">
              <a:solidFill>
                <a:srgbClr val="878889"/>
              </a:solidFill>
              <a:latin typeface="Calibri" panose="020F0502020204030204" pitchFamily="34" charset="0"/>
              <a:ea typeface="Roboto Cn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205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3E20E2-1AEA-8D4D-B02B-DD120EE81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3B12E4-D3F4-3549-BCCB-F99DB6E6D0FB}" type="datetime1">
              <a:rPr lang="fr-FR" smtClean="0"/>
              <a:t>24/11/2022</a:t>
            </a:fld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48F4655-7467-9F4E-A776-F4EA8C2E8664}"/>
              </a:ext>
            </a:extLst>
          </p:cNvPr>
          <p:cNvSpPr txBox="1"/>
          <p:nvPr/>
        </p:nvSpPr>
        <p:spPr>
          <a:xfrm>
            <a:off x="0" y="314096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err="1">
                <a:solidFill>
                  <a:srgbClr val="282D46"/>
                </a:solidFill>
                <a:latin typeface="+mj-lt"/>
              </a:rPr>
              <a:t>Thank</a:t>
            </a:r>
            <a:r>
              <a:rPr lang="fr-FR" sz="4000" dirty="0">
                <a:solidFill>
                  <a:srgbClr val="282D46"/>
                </a:solidFill>
                <a:latin typeface="+mj-lt"/>
              </a:rPr>
              <a:t> </a:t>
            </a:r>
            <a:r>
              <a:rPr lang="fr-FR" sz="4000" dirty="0" err="1">
                <a:solidFill>
                  <a:srgbClr val="282D46"/>
                </a:solidFill>
                <a:latin typeface="+mj-lt"/>
              </a:rPr>
              <a:t>you</a:t>
            </a:r>
            <a:r>
              <a:rPr lang="fr-FR" sz="4000" dirty="0">
                <a:solidFill>
                  <a:srgbClr val="282D46"/>
                </a:solidFill>
                <a:latin typeface="+mj-lt"/>
              </a:rPr>
              <a:t> for </a:t>
            </a:r>
            <a:r>
              <a:rPr lang="fr-FR" sz="4000" dirty="0" err="1">
                <a:solidFill>
                  <a:srgbClr val="282D46"/>
                </a:solidFill>
                <a:latin typeface="+mj-lt"/>
              </a:rPr>
              <a:t>your</a:t>
            </a:r>
            <a:r>
              <a:rPr lang="fr-FR" sz="4000" dirty="0">
                <a:solidFill>
                  <a:srgbClr val="282D46"/>
                </a:solidFill>
                <a:latin typeface="+mj-lt"/>
              </a:rPr>
              <a:t> attention</a:t>
            </a:r>
          </a:p>
          <a:p>
            <a:pPr algn="ctr"/>
            <a:endParaRPr lang="fr-FR" sz="2000" dirty="0">
              <a:solidFill>
                <a:srgbClr val="E6500F"/>
              </a:solidFill>
              <a:latin typeface="+mj-lt"/>
            </a:endParaRPr>
          </a:p>
          <a:p>
            <a:pPr algn="ctr"/>
            <a:r>
              <a:rPr lang="fr-FR" sz="2000" i="1" dirty="0">
                <a:solidFill>
                  <a:srgbClr val="EC6707"/>
                </a:solidFill>
                <a:latin typeface="+mj-lt"/>
              </a:rPr>
              <a:t>Lucile Potiron</a:t>
            </a:r>
          </a:p>
          <a:p>
            <a:pPr algn="ctr"/>
            <a:endParaRPr lang="fr-FR" sz="2000" i="1" dirty="0">
              <a:solidFill>
                <a:srgbClr val="EC6707"/>
              </a:solidFill>
              <a:latin typeface="+mj-lt"/>
            </a:endParaRPr>
          </a:p>
          <a:p>
            <a:pPr algn="ctr"/>
            <a:r>
              <a:rPr lang="fr-FR" sz="2000" b="1" i="1" dirty="0">
                <a:solidFill>
                  <a:srgbClr val="003366"/>
                </a:solidFill>
                <a:latin typeface="+mj-lt"/>
              </a:rPr>
              <a:t>Lucile.potiron@grenoble-inp.fr</a:t>
            </a:r>
            <a:endParaRPr lang="fr-FR" sz="1600" b="1" i="1" dirty="0">
              <a:solidFill>
                <a:srgbClr val="0033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6206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993F1E-4527-1B47-A78F-43386BA84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465" y="189657"/>
            <a:ext cx="5617069" cy="972655"/>
          </a:xfrm>
        </p:spPr>
        <p:txBody>
          <a:bodyPr/>
          <a:lstStyle/>
          <a:p>
            <a:r>
              <a:rPr lang="fr-FR" dirty="0"/>
              <a:t>An </a:t>
            </a:r>
            <a:r>
              <a:rPr lang="fr-FR" dirty="0" err="1"/>
              <a:t>academic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and </a:t>
            </a:r>
            <a:r>
              <a:rPr lang="fr-FR" dirty="0" err="1"/>
              <a:t>scientific</a:t>
            </a:r>
            <a:r>
              <a:rPr lang="fr-FR" dirty="0"/>
              <a:t> body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4B0B36F-30AE-DC4D-B3B3-07AE1242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99903E-2A28-7442-B2DA-2D47CA92BCD8}" type="datetime1">
              <a:rPr lang="fr-FR" smtClean="0"/>
              <a:t>24/11/2022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E22EA03-D449-F44F-8906-6619D19C3A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B710F63C-A06E-5D49-AAE1-A1D851784238}"/>
              </a:ext>
            </a:extLst>
          </p:cNvPr>
          <p:cNvGrpSpPr/>
          <p:nvPr/>
        </p:nvGrpSpPr>
        <p:grpSpPr>
          <a:xfrm>
            <a:off x="1543333" y="1669013"/>
            <a:ext cx="6057334" cy="4299699"/>
            <a:chOff x="1859674" y="1850554"/>
            <a:chExt cx="5542044" cy="3933929"/>
          </a:xfrm>
        </p:grpSpPr>
        <p:pic>
          <p:nvPicPr>
            <p:cNvPr id="5" name="Image 21">
              <a:extLst>
                <a:ext uri="{FF2B5EF4-FFF2-40B4-BE49-F238E27FC236}">
                  <a16:creationId xmlns:a16="http://schemas.microsoft.com/office/drawing/2014/main" id="{3B1641DC-9CEB-D543-B880-846BC64D62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429724" y="1850554"/>
              <a:ext cx="1435100" cy="66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 22">
              <a:extLst>
                <a:ext uri="{FF2B5EF4-FFF2-40B4-BE49-F238E27FC236}">
                  <a16:creationId xmlns:a16="http://schemas.microsoft.com/office/drawing/2014/main" id="{C1177422-FA0D-A145-82A0-976F86A8BE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17709" y="3429000"/>
              <a:ext cx="1058525" cy="851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 3">
              <a:extLst>
                <a:ext uri="{FF2B5EF4-FFF2-40B4-BE49-F238E27FC236}">
                  <a16:creationId xmlns:a16="http://schemas.microsoft.com/office/drawing/2014/main" id="{2718AFF7-9740-E644-8A4C-6AB26AC73A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9674" y="3336704"/>
              <a:ext cx="1031824" cy="103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 5">
              <a:extLst>
                <a:ext uri="{FF2B5EF4-FFF2-40B4-BE49-F238E27FC236}">
                  <a16:creationId xmlns:a16="http://schemas.microsoft.com/office/drawing/2014/main" id="{BEC86B80-D375-8C43-9065-87001326FB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1068" y="5254258"/>
              <a:ext cx="1390650" cy="53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Connecteur droit avec flèche 4">
              <a:extLst>
                <a:ext uri="{FF2B5EF4-FFF2-40B4-BE49-F238E27FC236}">
                  <a16:creationId xmlns:a16="http://schemas.microsoft.com/office/drawing/2014/main" id="{444D74C1-7BDC-6047-9740-BB60F674051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83710" y="5396565"/>
              <a:ext cx="1368425" cy="0"/>
            </a:xfrm>
            <a:prstGeom prst="straightConnector1">
              <a:avLst/>
            </a:prstGeom>
            <a:noFill/>
            <a:ln w="9525" algn="ctr">
              <a:solidFill>
                <a:schemeClr val="tx1">
                  <a:lumMod val="50000"/>
                  <a:lumOff val="50000"/>
                </a:scheme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Connecteur droit avec flèche 8">
              <a:extLst>
                <a:ext uri="{FF2B5EF4-FFF2-40B4-BE49-F238E27FC236}">
                  <a16:creationId xmlns:a16="http://schemas.microsoft.com/office/drawing/2014/main" id="{767CED07-7AE9-A34E-ADEC-5F253081C19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058914" y="3852616"/>
              <a:ext cx="1223963" cy="0"/>
            </a:xfrm>
            <a:prstGeom prst="straightConnector1">
              <a:avLst/>
            </a:prstGeom>
            <a:noFill/>
            <a:ln w="9525" algn="ctr">
              <a:solidFill>
                <a:schemeClr val="tx1">
                  <a:lumMod val="50000"/>
                  <a:lumOff val="50000"/>
                </a:scheme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Connecteur droit avec flèche 69">
              <a:extLst>
                <a:ext uri="{FF2B5EF4-FFF2-40B4-BE49-F238E27FC236}">
                  <a16:creationId xmlns:a16="http://schemas.microsoft.com/office/drawing/2014/main" id="{0D8BD4E9-257D-8348-B7FC-861E519565C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167923" y="4524607"/>
              <a:ext cx="0" cy="654050"/>
            </a:xfrm>
            <a:prstGeom prst="straightConnector1">
              <a:avLst/>
            </a:prstGeom>
            <a:noFill/>
            <a:ln w="9525" algn="ctr">
              <a:solidFill>
                <a:schemeClr val="tx1">
                  <a:lumMod val="50000"/>
                  <a:lumOff val="50000"/>
                </a:scheme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82D87269-B90F-CD46-8985-4BB21AF5D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94645" y="5009915"/>
              <a:ext cx="2088231" cy="705117"/>
            </a:xfrm>
            <a:prstGeom prst="rect">
              <a:avLst/>
            </a:prstGeom>
          </p:spPr>
        </p:pic>
        <p:cxnSp>
          <p:nvCxnSpPr>
            <p:cNvPr id="13" name="Connecteur droit avec flèche 69">
              <a:extLst>
                <a:ext uri="{FF2B5EF4-FFF2-40B4-BE49-F238E27FC236}">
                  <a16:creationId xmlns:a16="http://schemas.microsoft.com/office/drawing/2014/main" id="{50B0526B-C14C-C344-90F5-895CDD84C88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146971" y="2578133"/>
              <a:ext cx="0" cy="654050"/>
            </a:xfrm>
            <a:prstGeom prst="straightConnector1">
              <a:avLst/>
            </a:prstGeom>
            <a:noFill/>
            <a:ln w="9525" algn="ctr">
              <a:solidFill>
                <a:schemeClr val="tx1">
                  <a:lumMod val="50000"/>
                  <a:lumOff val="50000"/>
                </a:scheme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755212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153100-5196-1C45-973C-152387543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Engineering and management </a:t>
            </a:r>
            <a:r>
              <a:rPr lang="fr-FR" dirty="0" err="1"/>
              <a:t>institute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FCB6C19-C278-FD48-85EE-995A538A3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99903E-2A28-7442-B2DA-2D47CA92BCD8}" type="datetime1">
              <a:rPr lang="fr-FR" smtClean="0"/>
              <a:t>24/11/2022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7EC18A3-49B2-8E44-87AA-639553EE4F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E417B22C-7BC9-4546-B4C3-438C6DBFB868}"/>
              </a:ext>
            </a:extLst>
          </p:cNvPr>
          <p:cNvGrpSpPr/>
          <p:nvPr/>
        </p:nvGrpSpPr>
        <p:grpSpPr>
          <a:xfrm>
            <a:off x="288756" y="1546930"/>
            <a:ext cx="8660527" cy="4482997"/>
            <a:chOff x="194173" y="1690688"/>
            <a:chExt cx="8660527" cy="4482997"/>
          </a:xfrm>
        </p:grpSpPr>
        <p:pic>
          <p:nvPicPr>
            <p:cNvPr id="5" name="Graphique 63" descr="Fiole">
              <a:extLst>
                <a:ext uri="{FF2B5EF4-FFF2-40B4-BE49-F238E27FC236}">
                  <a16:creationId xmlns:a16="http://schemas.microsoft.com/office/drawing/2014/main" id="{AF1FFC97-9EC8-7340-8669-AC3F0565A4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8313" y="1690688"/>
              <a:ext cx="885825" cy="88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31">
              <a:extLst>
                <a:ext uri="{FF2B5EF4-FFF2-40B4-BE49-F238E27FC236}">
                  <a16:creationId xmlns:a16="http://schemas.microsoft.com/office/drawing/2014/main" id="{2B5FC84F-6679-DE4B-868C-B85B900944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173" y="2494515"/>
              <a:ext cx="3179960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9pPr>
            </a:lstStyle>
            <a:p>
              <a:pPr algn="ctr"/>
              <a:r>
                <a:rPr lang="fr-FR" altLang="fr-FR" sz="4400" b="1" dirty="0">
                  <a:solidFill>
                    <a:srgbClr val="EC6707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  <a:sym typeface="Wingdings" pitchFamily="2" charset="2"/>
                </a:rPr>
                <a:t>+9 000 </a:t>
              </a:r>
            </a:p>
            <a:p>
              <a:pPr algn="ctr"/>
              <a:r>
                <a:rPr lang="fr-FR" altLang="fr-FR" sz="2000" b="1" dirty="0" err="1">
                  <a:solidFill>
                    <a:srgbClr val="878889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  <a:sym typeface="Wingdings" pitchFamily="2" charset="2"/>
                </a:rPr>
                <a:t>students</a:t>
              </a:r>
              <a:r>
                <a:rPr lang="fr-FR" altLang="fr-FR" sz="2000" b="1" dirty="0">
                  <a:solidFill>
                    <a:srgbClr val="878889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  <a:sym typeface="Wingdings" pitchFamily="2" charset="2"/>
                </a:rPr>
                <a:t> </a:t>
              </a:r>
            </a:p>
            <a:p>
              <a:pPr algn="ctr"/>
              <a:r>
                <a:rPr lang="fr-FR" altLang="fr-FR" sz="2000" b="1" dirty="0" err="1">
                  <a:solidFill>
                    <a:srgbClr val="878889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  <a:sym typeface="Wingdings" pitchFamily="2" charset="2"/>
                </a:rPr>
                <a:t>including</a:t>
              </a:r>
              <a:r>
                <a:rPr lang="fr-FR" altLang="fr-FR" sz="2000" b="1" dirty="0">
                  <a:solidFill>
                    <a:srgbClr val="878889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  <a:sym typeface="Wingdings" pitchFamily="2" charset="2"/>
                </a:rPr>
                <a:t> </a:t>
              </a:r>
              <a:r>
                <a:rPr lang="fr-FR" altLang="fr-FR" sz="4400" b="1" dirty="0">
                  <a:solidFill>
                    <a:srgbClr val="EC6707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  <a:sym typeface="Wingdings" pitchFamily="2" charset="2"/>
                </a:rPr>
                <a:t>900</a:t>
              </a:r>
              <a:r>
                <a:rPr lang="fr-FR" altLang="fr-FR" sz="4400" b="1" dirty="0">
                  <a:solidFill>
                    <a:srgbClr val="EA8B35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  <a:sym typeface="Wingdings" pitchFamily="2" charset="2"/>
                </a:rPr>
                <a:t> </a:t>
              </a:r>
            </a:p>
            <a:p>
              <a:pPr algn="ctr"/>
              <a:r>
                <a:rPr lang="fr-FR" altLang="fr-FR" sz="2000" b="1" dirty="0" err="1">
                  <a:solidFill>
                    <a:srgbClr val="878889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  <a:sym typeface="Wingdings" pitchFamily="2" charset="2"/>
                </a:rPr>
                <a:t>phD</a:t>
              </a:r>
              <a:r>
                <a:rPr lang="fr-FR" altLang="fr-FR" sz="2000" b="1" dirty="0">
                  <a:solidFill>
                    <a:srgbClr val="878889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  <a:sym typeface="Wingdings" pitchFamily="2" charset="2"/>
                </a:rPr>
                <a:t> </a:t>
              </a:r>
              <a:r>
                <a:rPr lang="fr-FR" altLang="fr-FR" sz="2000" b="1" dirty="0" err="1">
                  <a:solidFill>
                    <a:srgbClr val="878889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  <a:sym typeface="Wingdings" pitchFamily="2" charset="2"/>
                </a:rPr>
                <a:t>students</a:t>
              </a:r>
              <a:r>
                <a:rPr lang="fr-FR" altLang="fr-FR" sz="2000" b="1" dirty="0">
                  <a:solidFill>
                    <a:srgbClr val="878889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  <a:sym typeface="Wingdings" pitchFamily="2" charset="2"/>
                </a:rPr>
                <a:t> </a:t>
              </a:r>
            </a:p>
            <a:p>
              <a:pPr algn="ctr"/>
              <a:r>
                <a:rPr lang="fr-FR" altLang="fr-FR" sz="4400" b="1" dirty="0">
                  <a:solidFill>
                    <a:srgbClr val="EC6707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  <a:sym typeface="Wingdings" pitchFamily="2" charset="2"/>
                </a:rPr>
                <a:t>1 250 </a:t>
              </a:r>
            </a:p>
            <a:p>
              <a:pPr algn="ctr"/>
              <a:r>
                <a:rPr lang="fr-FR" altLang="fr-FR" sz="2000" b="1" dirty="0" err="1">
                  <a:solidFill>
                    <a:srgbClr val="878889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  <a:sym typeface="Wingdings" pitchFamily="2" charset="2"/>
                </a:rPr>
                <a:t>graduates</a:t>
              </a:r>
              <a:r>
                <a:rPr lang="fr-FR" altLang="fr-FR" sz="2000" b="1" dirty="0">
                  <a:solidFill>
                    <a:srgbClr val="878889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  <a:sym typeface="Wingdings" pitchFamily="2" charset="2"/>
                </a:rPr>
                <a:t>/</a:t>
              </a:r>
              <a:r>
                <a:rPr lang="fr-FR" altLang="fr-FR" sz="2000" b="1" dirty="0" err="1">
                  <a:solidFill>
                    <a:srgbClr val="878889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  <a:sym typeface="Wingdings" pitchFamily="2" charset="2"/>
                </a:rPr>
                <a:t>year</a:t>
              </a:r>
              <a:endParaRPr lang="fr-FR" altLang="fr-FR" sz="2000" b="1" dirty="0">
                <a:solidFill>
                  <a:srgbClr val="8788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itchFamily="2" charset="2"/>
              </a:endParaRPr>
            </a:p>
          </p:txBody>
        </p:sp>
        <p:sp>
          <p:nvSpPr>
            <p:cNvPr id="7" name="Rectangle 43">
              <a:extLst>
                <a:ext uri="{FF2B5EF4-FFF2-40B4-BE49-F238E27FC236}">
                  <a16:creationId xmlns:a16="http://schemas.microsoft.com/office/drawing/2014/main" id="{456524A0-CF5E-ED41-A228-817456D67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809" y="5096467"/>
              <a:ext cx="226695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9pPr>
            </a:lstStyle>
            <a:p>
              <a:pPr algn="ctr"/>
              <a:r>
                <a:rPr lang="fr-FR" altLang="fr-FR" sz="4400" b="1" dirty="0">
                  <a:solidFill>
                    <a:srgbClr val="EC6707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  <a:sym typeface="Wingdings" pitchFamily="2" charset="2"/>
                </a:rPr>
                <a:t>8</a:t>
              </a:r>
              <a:r>
                <a:rPr lang="fr-FR" altLang="fr-FR" sz="2000" b="1" dirty="0">
                  <a:solidFill>
                    <a:srgbClr val="EA8B35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  <a:sym typeface="Wingdings" pitchFamily="2" charset="2"/>
                </a:rPr>
                <a:t> </a:t>
              </a:r>
            </a:p>
            <a:p>
              <a:pPr algn="ctr"/>
              <a:r>
                <a:rPr lang="fr-FR" altLang="fr-FR" sz="2000" b="1" dirty="0" err="1">
                  <a:solidFill>
                    <a:srgbClr val="878889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  <a:sym typeface="Wingdings" pitchFamily="2" charset="2"/>
                </a:rPr>
                <a:t>graduate</a:t>
              </a:r>
              <a:r>
                <a:rPr lang="fr-FR" altLang="fr-FR" sz="2000" b="1" dirty="0">
                  <a:solidFill>
                    <a:srgbClr val="878889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  <a:sym typeface="Wingdings" pitchFamily="2" charset="2"/>
                </a:rPr>
                <a:t> </a:t>
              </a:r>
              <a:r>
                <a:rPr lang="fr-FR" altLang="fr-FR" sz="2000" b="1" dirty="0" err="1">
                  <a:solidFill>
                    <a:srgbClr val="878889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  <a:sym typeface="Wingdings" pitchFamily="2" charset="2"/>
                </a:rPr>
                <a:t>schools</a:t>
              </a:r>
              <a:endParaRPr lang="fr-FR" altLang="fr-FR" sz="2000" b="1" dirty="0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  <a:sym typeface="Wingdings" pitchFamily="2" charset="2"/>
              </a:endParaRPr>
            </a:p>
          </p:txBody>
        </p:sp>
        <p:sp>
          <p:nvSpPr>
            <p:cNvPr id="8" name="Rectangle 45">
              <a:extLst>
                <a:ext uri="{FF2B5EF4-FFF2-40B4-BE49-F238E27FC236}">
                  <a16:creationId xmlns:a16="http://schemas.microsoft.com/office/drawing/2014/main" id="{B976156A-FECA-8F41-9244-CFA724839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7750" y="2563402"/>
              <a:ext cx="2266950" cy="2985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9pPr>
            </a:lstStyle>
            <a:p>
              <a:pPr algn="ctr"/>
              <a:r>
                <a:rPr lang="fr-FR" altLang="fr-FR" sz="4400" b="1" dirty="0">
                  <a:solidFill>
                    <a:srgbClr val="EC6707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  <a:sym typeface="Wingdings" pitchFamily="2" charset="2"/>
                </a:rPr>
                <a:t>40</a:t>
              </a:r>
              <a:r>
                <a:rPr lang="fr-FR" altLang="fr-FR" sz="2000" b="1" dirty="0">
                  <a:solidFill>
                    <a:srgbClr val="878889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  <a:sym typeface="Wingdings" pitchFamily="2" charset="2"/>
                </a:rPr>
                <a:t> </a:t>
              </a:r>
            </a:p>
            <a:p>
              <a:pPr algn="ctr"/>
              <a:r>
                <a:rPr lang="fr-FR" altLang="fr-FR" sz="2000" b="1" dirty="0" err="1">
                  <a:solidFill>
                    <a:srgbClr val="878889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  <a:sym typeface="Wingdings" pitchFamily="2" charset="2"/>
                </a:rPr>
                <a:t>laboratories</a:t>
              </a:r>
              <a:endParaRPr lang="fr-FR" altLang="fr-FR" sz="2000" b="1" dirty="0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  <a:sym typeface="Wingdings" pitchFamily="2" charset="2"/>
              </a:endParaRPr>
            </a:p>
            <a:p>
              <a:pPr algn="ctr"/>
              <a:r>
                <a:rPr lang="fr-FR" altLang="fr-FR" sz="4400" b="1" dirty="0">
                  <a:solidFill>
                    <a:srgbClr val="EC6707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  <a:sym typeface="Wingdings" pitchFamily="2" charset="2"/>
                </a:rPr>
                <a:t>270</a:t>
              </a:r>
              <a:r>
                <a:rPr lang="fr-FR" altLang="fr-FR" sz="2000" b="1" dirty="0">
                  <a:solidFill>
                    <a:srgbClr val="878889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  <a:sym typeface="Wingdings" pitchFamily="2" charset="2"/>
                </a:rPr>
                <a:t> </a:t>
              </a:r>
            </a:p>
            <a:p>
              <a:pPr algn="ctr"/>
              <a:r>
                <a:rPr lang="fr-FR" altLang="fr-FR" sz="2000" b="1" dirty="0">
                  <a:solidFill>
                    <a:srgbClr val="878889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  <a:sym typeface="Wingdings" pitchFamily="2" charset="2"/>
                </a:rPr>
                <a:t>patent and software applications</a:t>
              </a:r>
            </a:p>
            <a:p>
              <a:pPr algn="ctr"/>
              <a:endParaRPr lang="fr-FR" altLang="fr-FR" sz="2000" b="1" dirty="0">
                <a:solidFill>
                  <a:srgbClr val="8788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itchFamily="2" charset="2"/>
              </a:endParaRPr>
            </a:p>
          </p:txBody>
        </p:sp>
        <p:pic>
          <p:nvPicPr>
            <p:cNvPr id="9" name="Graphique 42" descr="Chapeau de remise de diplôme">
              <a:extLst>
                <a:ext uri="{FF2B5EF4-FFF2-40B4-BE49-F238E27FC236}">
                  <a16:creationId xmlns:a16="http://schemas.microsoft.com/office/drawing/2014/main" id="{8766C2F4-E8DB-E247-BEC3-5D817D504F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360" y="1690688"/>
              <a:ext cx="1017587" cy="1017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Graphique 3" descr="École">
              <a:extLst>
                <a:ext uri="{FF2B5EF4-FFF2-40B4-BE49-F238E27FC236}">
                  <a16:creationId xmlns:a16="http://schemas.microsoft.com/office/drawing/2014/main" id="{3F387401-E581-3644-AAB6-E313D2C5BE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1897" y="4342503"/>
              <a:ext cx="1017587" cy="1017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 22">
              <a:extLst>
                <a:ext uri="{FF2B5EF4-FFF2-40B4-BE49-F238E27FC236}">
                  <a16:creationId xmlns:a16="http://schemas.microsoft.com/office/drawing/2014/main" id="{9D5FC8EF-2603-AA40-9401-4DBDCDE6F6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750997" y="2494515"/>
              <a:ext cx="2047593" cy="164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48568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85938B-3B64-A34C-88BA-71F8B5A20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417" y="189657"/>
            <a:ext cx="6481165" cy="972655"/>
          </a:xfrm>
        </p:spPr>
        <p:txBody>
          <a:bodyPr/>
          <a:lstStyle/>
          <a:p>
            <a:r>
              <a:rPr lang="fr-FR" sz="2800" dirty="0"/>
              <a:t>8 </a:t>
            </a:r>
            <a:r>
              <a:rPr lang="fr-FR" sz="2800" dirty="0" err="1"/>
              <a:t>graduate</a:t>
            </a:r>
            <a:r>
              <a:rPr lang="fr-FR" sz="2800" dirty="0"/>
              <a:t> </a:t>
            </a:r>
            <a:r>
              <a:rPr lang="fr-FR" sz="2800" dirty="0" err="1"/>
              <a:t>schools</a:t>
            </a:r>
            <a:r>
              <a:rPr lang="fr-FR" sz="2800" dirty="0"/>
              <a:t> of Engineering </a:t>
            </a:r>
            <a:br>
              <a:rPr lang="fr-FR" sz="2800" dirty="0"/>
            </a:br>
            <a:r>
              <a:rPr lang="fr-FR" sz="2800" dirty="0"/>
              <a:t>1 </a:t>
            </a:r>
            <a:r>
              <a:rPr lang="fr-FR" sz="2800" dirty="0" err="1"/>
              <a:t>graduate</a:t>
            </a:r>
            <a:r>
              <a:rPr lang="fr-FR" sz="2800" dirty="0"/>
              <a:t> </a:t>
            </a:r>
            <a:r>
              <a:rPr lang="fr-FR" sz="2800" dirty="0" err="1"/>
              <a:t>school</a:t>
            </a:r>
            <a:r>
              <a:rPr lang="fr-FR" sz="2800" dirty="0"/>
              <a:t> of Management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E89281B-C71A-CD47-AD66-243434C2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99903E-2A28-7442-B2DA-2D47CA92BCD8}" type="datetime1">
              <a:rPr lang="fr-FR" smtClean="0"/>
              <a:t>24/11/2022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4E44E98-36D8-F246-A97F-0344DEAB57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773BC95-0B68-E74D-93D1-7944952973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388" y="1412776"/>
            <a:ext cx="8785225" cy="487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99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3FC5A0-633F-D849-8B20-C07A57E50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Grenoble INP - Pagora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716B48F-2D23-DF46-9903-DC2EE9BE3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99903E-2A28-7442-B2DA-2D47CA92BCD8}" type="datetime1">
              <a:rPr lang="fr-FR" smtClean="0"/>
              <a:t>24/11/2022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1C4378-1D4B-DF4A-B8C1-595EAA580B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6668574E-9B37-2B4D-A987-63CF6C3B522E}"/>
              </a:ext>
            </a:extLst>
          </p:cNvPr>
          <p:cNvGrpSpPr/>
          <p:nvPr/>
        </p:nvGrpSpPr>
        <p:grpSpPr>
          <a:xfrm>
            <a:off x="243685" y="1176386"/>
            <a:ext cx="8656627" cy="5153785"/>
            <a:chOff x="407119" y="1176386"/>
            <a:chExt cx="8656627" cy="5153785"/>
          </a:xfrm>
        </p:grpSpPr>
        <p:pic>
          <p:nvPicPr>
            <p:cNvPr id="5" name="Graphique 63" descr="Fiole">
              <a:extLst>
                <a:ext uri="{FF2B5EF4-FFF2-40B4-BE49-F238E27FC236}">
                  <a16:creationId xmlns:a16="http://schemas.microsoft.com/office/drawing/2014/main" id="{A50619F7-C28B-3847-A6E7-CA8614FF19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0700" y="4242495"/>
              <a:ext cx="885825" cy="88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31">
              <a:extLst>
                <a:ext uri="{FF2B5EF4-FFF2-40B4-BE49-F238E27FC236}">
                  <a16:creationId xmlns:a16="http://schemas.microsoft.com/office/drawing/2014/main" id="{566B8A7F-ED8B-7443-BD7D-898CD028F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119" y="1900484"/>
              <a:ext cx="2266950" cy="267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9pPr>
            </a:lstStyle>
            <a:p>
              <a:pPr algn="ctr"/>
              <a:r>
                <a:rPr lang="fr-FR" altLang="fr-FR" sz="4400" b="1" dirty="0">
                  <a:solidFill>
                    <a:srgbClr val="EC6707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  <a:sym typeface="Wingdings" pitchFamily="2" charset="2"/>
                </a:rPr>
                <a:t>200</a:t>
              </a:r>
            </a:p>
            <a:p>
              <a:pPr algn="ctr"/>
              <a:r>
                <a:rPr lang="fr-FR" altLang="fr-FR" sz="2000" b="1" dirty="0" err="1">
                  <a:solidFill>
                    <a:srgbClr val="878889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  <a:sym typeface="Wingdings" pitchFamily="2" charset="2"/>
                </a:rPr>
                <a:t>students</a:t>
              </a:r>
              <a:endParaRPr lang="fr-FR" altLang="fr-FR" sz="2000" b="1" dirty="0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  <a:sym typeface="Wingdings" pitchFamily="2" charset="2"/>
              </a:endParaRPr>
            </a:p>
            <a:p>
              <a:pPr algn="ctr"/>
              <a:r>
                <a:rPr lang="fr-FR" altLang="fr-FR" sz="3600" b="1" dirty="0">
                  <a:solidFill>
                    <a:srgbClr val="EC6707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  <a:sym typeface="Wingdings" pitchFamily="2" charset="2"/>
                </a:rPr>
                <a:t>65</a:t>
              </a:r>
              <a:r>
                <a:rPr lang="fr-FR" altLang="fr-FR" sz="4400" b="1" dirty="0">
                  <a:solidFill>
                    <a:srgbClr val="EA8B35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  <a:sym typeface="Wingdings" pitchFamily="2" charset="2"/>
                </a:rPr>
                <a:t> </a:t>
              </a:r>
            </a:p>
            <a:p>
              <a:pPr algn="ctr"/>
              <a:r>
                <a:rPr lang="fr-FR" altLang="fr-FR" sz="2000" b="1" dirty="0" err="1">
                  <a:solidFill>
                    <a:srgbClr val="878889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graduates</a:t>
              </a:r>
              <a:r>
                <a:rPr lang="fr-FR" altLang="fr-FR" sz="2000" b="1" dirty="0">
                  <a:solidFill>
                    <a:srgbClr val="878889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 </a:t>
              </a:r>
            </a:p>
            <a:p>
              <a:pPr algn="ctr"/>
              <a:r>
                <a:rPr lang="fr-FR" altLang="fr-FR" sz="2000" dirty="0">
                  <a:solidFill>
                    <a:srgbClr val="878889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Per </a:t>
              </a:r>
              <a:r>
                <a:rPr lang="fr-FR" altLang="fr-FR" sz="2000" dirty="0" err="1">
                  <a:solidFill>
                    <a:srgbClr val="878889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year</a:t>
              </a:r>
              <a:r>
                <a:rPr lang="fr-FR" altLang="fr-FR" sz="2000" dirty="0">
                  <a:solidFill>
                    <a:srgbClr val="878889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 </a:t>
              </a:r>
            </a:p>
            <a:p>
              <a:pPr algn="ctr"/>
              <a:endParaRPr lang="fr-FR" altLang="fr-FR" sz="2000" b="1" dirty="0">
                <a:solidFill>
                  <a:srgbClr val="8788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itchFamily="2" charset="2"/>
              </a:endParaRPr>
            </a:p>
          </p:txBody>
        </p:sp>
        <p:sp>
          <p:nvSpPr>
            <p:cNvPr id="7" name="Rectangle 43">
              <a:extLst>
                <a:ext uri="{FF2B5EF4-FFF2-40B4-BE49-F238E27FC236}">
                  <a16:creationId xmlns:a16="http://schemas.microsoft.com/office/drawing/2014/main" id="{CBB773C0-799C-DC4C-8B68-18D186B8E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9498" y="4728096"/>
              <a:ext cx="226695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9pPr>
            </a:lstStyle>
            <a:p>
              <a:pPr algn="ctr"/>
              <a:r>
                <a:rPr lang="fr-FR" altLang="fr-FR" sz="4400" b="1" dirty="0">
                  <a:solidFill>
                    <a:srgbClr val="EC6707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  <a:sym typeface="Wingdings" pitchFamily="2" charset="2"/>
                </a:rPr>
                <a:t>1</a:t>
              </a:r>
              <a:r>
                <a:rPr lang="fr-FR" altLang="fr-FR" sz="2000" b="1" dirty="0">
                  <a:solidFill>
                    <a:srgbClr val="EA8B35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  <a:sym typeface="Wingdings" pitchFamily="2" charset="2"/>
                </a:rPr>
                <a:t> </a:t>
              </a:r>
            </a:p>
            <a:p>
              <a:pPr algn="ctr"/>
              <a:r>
                <a:rPr lang="fr-FR" altLang="fr-FR" sz="2000" b="1" dirty="0">
                  <a:solidFill>
                    <a:srgbClr val="878889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  <a:sym typeface="Wingdings" pitchFamily="2" charset="2"/>
                </a:rPr>
                <a:t>masters</a:t>
              </a:r>
            </a:p>
          </p:txBody>
        </p:sp>
        <p:sp>
          <p:nvSpPr>
            <p:cNvPr id="8" name="Rectangle 44">
              <a:extLst>
                <a:ext uri="{FF2B5EF4-FFF2-40B4-BE49-F238E27FC236}">
                  <a16:creationId xmlns:a16="http://schemas.microsoft.com/office/drawing/2014/main" id="{46BF6442-0C84-7E47-9560-11A5F9F49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6963" y="2455522"/>
              <a:ext cx="2716783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9pPr>
            </a:lstStyle>
            <a:p>
              <a:pPr algn="ctr"/>
              <a:r>
                <a:rPr lang="fr-FR" altLang="fr-FR" sz="4400" b="1" dirty="0">
                  <a:solidFill>
                    <a:srgbClr val="EC6707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  <a:sym typeface="Wingdings" pitchFamily="2" charset="2"/>
                </a:rPr>
                <a:t>1</a:t>
              </a:r>
            </a:p>
            <a:p>
              <a:pPr algn="ctr"/>
              <a:r>
                <a:rPr lang="fr-FR" altLang="fr-FR" sz="2000" b="1" dirty="0">
                  <a:solidFill>
                    <a:srgbClr val="878889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  <a:sym typeface="Wingdings" pitchFamily="2" charset="2"/>
                </a:rPr>
                <a:t>engineering </a:t>
              </a:r>
              <a:r>
                <a:rPr lang="fr-FR" altLang="fr-FR" sz="2000" b="1" dirty="0" err="1">
                  <a:solidFill>
                    <a:srgbClr val="878889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  <a:sym typeface="Wingdings" pitchFamily="2" charset="2"/>
                </a:rPr>
                <a:t>degree</a:t>
              </a:r>
              <a:r>
                <a:rPr lang="fr-FR" altLang="fr-FR" sz="2000" b="1" dirty="0">
                  <a:solidFill>
                    <a:srgbClr val="878889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  <a:sym typeface="Wingdings" pitchFamily="2" charset="2"/>
                </a:rPr>
                <a:t> (Masters)</a:t>
              </a:r>
            </a:p>
          </p:txBody>
        </p:sp>
        <p:sp>
          <p:nvSpPr>
            <p:cNvPr id="9" name="Rectangle 45">
              <a:extLst>
                <a:ext uri="{FF2B5EF4-FFF2-40B4-BE49-F238E27FC236}">
                  <a16:creationId xmlns:a16="http://schemas.microsoft.com/office/drawing/2014/main" id="{0714C39C-2D79-EE45-BA82-0CA78D34D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1048" y="5040485"/>
              <a:ext cx="2585131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9pPr>
            </a:lstStyle>
            <a:p>
              <a:pPr algn="ctr"/>
              <a:r>
                <a:rPr lang="fr-FR" altLang="fr-FR" sz="4400" b="1" dirty="0">
                  <a:solidFill>
                    <a:srgbClr val="EC6707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  <a:sym typeface="Wingdings" pitchFamily="2" charset="2"/>
                </a:rPr>
                <a:t>1</a:t>
              </a:r>
              <a:r>
                <a:rPr lang="fr-FR" altLang="fr-FR" sz="2000" b="1" dirty="0">
                  <a:solidFill>
                    <a:srgbClr val="878889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  <a:sym typeface="Wingdings" pitchFamily="2" charset="2"/>
                </a:rPr>
                <a:t> </a:t>
              </a:r>
            </a:p>
            <a:p>
              <a:pPr algn="ctr"/>
              <a:r>
                <a:rPr lang="fr-FR" altLang="fr-FR" sz="2000" b="1" dirty="0">
                  <a:solidFill>
                    <a:srgbClr val="878889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  <a:sym typeface="Wingdings" pitchFamily="2" charset="2"/>
                </a:rPr>
                <a:t>laboratoire (LGP2)</a:t>
              </a:r>
            </a:p>
          </p:txBody>
        </p:sp>
        <p:pic>
          <p:nvPicPr>
            <p:cNvPr id="10" name="Graphique 4" descr="Diplôme">
              <a:extLst>
                <a:ext uri="{FF2B5EF4-FFF2-40B4-BE49-F238E27FC236}">
                  <a16:creationId xmlns:a16="http://schemas.microsoft.com/office/drawing/2014/main" id="{B1DF531F-C234-7F46-9B7C-CFD2007FB1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0663" y="1779820"/>
              <a:ext cx="944562" cy="94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Graphique 42" descr="Chapeau de remise de diplôme">
              <a:extLst>
                <a:ext uri="{FF2B5EF4-FFF2-40B4-BE49-F238E27FC236}">
                  <a16:creationId xmlns:a16="http://schemas.microsoft.com/office/drawing/2014/main" id="{B4DD5DD1-E49C-644A-B57B-332FA94F8C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205" y="1176386"/>
              <a:ext cx="1017587" cy="1017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Graphique 4" descr="Diplôme">
              <a:extLst>
                <a:ext uri="{FF2B5EF4-FFF2-40B4-BE49-F238E27FC236}">
                  <a16:creationId xmlns:a16="http://schemas.microsoft.com/office/drawing/2014/main" id="{A3D07AFB-6E5E-8444-AA36-4E5BF474EA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2337" y="4040762"/>
              <a:ext cx="954088" cy="950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34">
              <a:extLst>
                <a:ext uri="{FF2B5EF4-FFF2-40B4-BE49-F238E27FC236}">
                  <a16:creationId xmlns:a16="http://schemas.microsoft.com/office/drawing/2014/main" id="{ACA3A8D9-E702-3E47-B0ED-818F7E03C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289" y="5376064"/>
              <a:ext cx="203261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9pPr>
            </a:lstStyle>
            <a:p>
              <a:pPr algn="ctr"/>
              <a:r>
                <a:rPr lang="fr-FR" altLang="fr-FR" sz="3600" dirty="0">
                  <a:solidFill>
                    <a:srgbClr val="EC6707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  <a:sym typeface="Wingdings" pitchFamily="2" charset="2"/>
                </a:rPr>
                <a:t>40%</a:t>
              </a:r>
              <a:r>
                <a:rPr lang="fr-FR" altLang="fr-FR" sz="3600" dirty="0">
                  <a:solidFill>
                    <a:srgbClr val="8DC63F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  <a:sym typeface="Wingdings" pitchFamily="2" charset="2"/>
                </a:rPr>
                <a:t> </a:t>
              </a:r>
            </a:p>
            <a:p>
              <a:pPr algn="ctr"/>
              <a:r>
                <a:rPr lang="fr-FR" altLang="fr-FR" sz="2000" dirty="0" err="1">
                  <a:solidFill>
                    <a:srgbClr val="878889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  <a:sym typeface="Wingdings" pitchFamily="2" charset="2"/>
                </a:rPr>
                <a:t>female</a:t>
              </a:r>
              <a:r>
                <a:rPr lang="fr-FR" altLang="fr-FR" sz="2000" dirty="0">
                  <a:solidFill>
                    <a:srgbClr val="878889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  <a:sym typeface="Wingdings" pitchFamily="2" charset="2"/>
                </a:rPr>
                <a:t> </a:t>
              </a:r>
              <a:r>
                <a:rPr lang="fr-FR" altLang="fr-FR" sz="2000" dirty="0" err="1">
                  <a:solidFill>
                    <a:srgbClr val="878889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  <a:sym typeface="Wingdings" pitchFamily="2" charset="2"/>
                </a:rPr>
                <a:t>students</a:t>
              </a:r>
              <a:endParaRPr lang="fr-FR" altLang="fr-FR" sz="2000" dirty="0"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endParaRPr>
            </a:p>
          </p:txBody>
        </p:sp>
        <p:pic>
          <p:nvPicPr>
            <p:cNvPr id="14" name="Graphique 9" descr="Sexe">
              <a:extLst>
                <a:ext uri="{FF2B5EF4-FFF2-40B4-BE49-F238E27FC236}">
                  <a16:creationId xmlns:a16="http://schemas.microsoft.com/office/drawing/2014/main" id="{AA5D41D3-0750-744B-AD2A-1450393DA7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830" y="4593375"/>
              <a:ext cx="833438" cy="833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688038A-CBD4-9848-A927-CAC13811AACA}"/>
                </a:ext>
              </a:extLst>
            </p:cNvPr>
            <p:cNvSpPr/>
            <p:nvPr/>
          </p:nvSpPr>
          <p:spPr>
            <a:xfrm>
              <a:off x="4900893" y="3667820"/>
              <a:ext cx="2111643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altLang="fr-FR" sz="4400" b="1" dirty="0">
                  <a:solidFill>
                    <a:srgbClr val="EC6707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  <a:sym typeface="Wingdings" pitchFamily="2" charset="2"/>
                </a:rPr>
                <a:t>1</a:t>
              </a:r>
              <a:r>
                <a:rPr lang="fr-FR" altLang="fr-FR" sz="4400" b="1" dirty="0">
                  <a:solidFill>
                    <a:srgbClr val="8DC63F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  <a:sym typeface="Wingdings" pitchFamily="2" charset="2"/>
                </a:rPr>
                <a:t> </a:t>
              </a:r>
            </a:p>
            <a:p>
              <a:pPr algn="ctr"/>
              <a:r>
                <a:rPr lang="fr-FR" altLang="fr-FR" sz="2000" b="1" dirty="0" err="1">
                  <a:solidFill>
                    <a:srgbClr val="878889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Apprentice</a:t>
              </a:r>
              <a:r>
                <a:rPr lang="fr-FR" altLang="fr-FR" sz="2000" b="1" dirty="0">
                  <a:solidFill>
                    <a:srgbClr val="878889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</a:rPr>
                <a:t> Training Center  </a:t>
              </a:r>
              <a:endParaRPr lang="fr-FR" altLang="fr-FR" sz="2000" dirty="0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43">
              <a:extLst>
                <a:ext uri="{FF2B5EF4-FFF2-40B4-BE49-F238E27FC236}">
                  <a16:creationId xmlns:a16="http://schemas.microsoft.com/office/drawing/2014/main" id="{F1A30551-5BE9-094E-BEDC-08C58CE08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7974" y="3713743"/>
              <a:ext cx="226695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Geneva" panose="020B0503030404040204" pitchFamily="34" charset="0"/>
                </a:defRPr>
              </a:lvl9pPr>
            </a:lstStyle>
            <a:p>
              <a:pPr algn="ctr"/>
              <a:r>
                <a:rPr lang="fr-FR" altLang="fr-FR" sz="4400" b="1" dirty="0">
                  <a:solidFill>
                    <a:srgbClr val="EC6707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  <a:sym typeface="Wingdings" pitchFamily="2" charset="2"/>
                </a:rPr>
                <a:t>1</a:t>
              </a:r>
              <a:r>
                <a:rPr lang="fr-FR" altLang="fr-FR" sz="2000" b="1" dirty="0">
                  <a:solidFill>
                    <a:srgbClr val="EA8B35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  <a:sym typeface="Wingdings" pitchFamily="2" charset="2"/>
                </a:rPr>
                <a:t> </a:t>
              </a:r>
            </a:p>
            <a:p>
              <a:pPr algn="ctr"/>
              <a:r>
                <a:rPr lang="fr-FR" altLang="fr-FR" sz="2000" b="1" dirty="0" err="1">
                  <a:solidFill>
                    <a:srgbClr val="878889"/>
                  </a:solidFill>
                  <a:latin typeface="Calibri" panose="020F0502020204030204" pitchFamily="34" charset="0"/>
                  <a:ea typeface="Roboto" pitchFamily="2" charset="0"/>
                  <a:cs typeface="Calibri" panose="020F0502020204030204" pitchFamily="34" charset="0"/>
                  <a:sym typeface="Wingdings" pitchFamily="2" charset="2"/>
                </a:rPr>
                <a:t>school</a:t>
              </a:r>
              <a:endParaRPr lang="fr-FR" altLang="fr-FR" sz="2000" b="1" dirty="0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  <a:sym typeface="Wingdings" pitchFamily="2" charset="2"/>
              </a:endParaRPr>
            </a:p>
          </p:txBody>
        </p:sp>
        <p:pic>
          <p:nvPicPr>
            <p:cNvPr id="17" name="Graphique 3" descr="École">
              <a:extLst>
                <a:ext uri="{FF2B5EF4-FFF2-40B4-BE49-F238E27FC236}">
                  <a16:creationId xmlns:a16="http://schemas.microsoft.com/office/drawing/2014/main" id="{74AB042D-1737-C248-BA15-59669A125E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0091" y="2891442"/>
              <a:ext cx="1017587" cy="1017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Graphique 3" descr="École">
              <a:extLst>
                <a:ext uri="{FF2B5EF4-FFF2-40B4-BE49-F238E27FC236}">
                  <a16:creationId xmlns:a16="http://schemas.microsoft.com/office/drawing/2014/main" id="{44A8192C-1DE1-9F4B-B368-B2D8ED0F96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7920" y="2891442"/>
              <a:ext cx="1017587" cy="1017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BC2DE874-15D2-254D-91AE-743A0EC69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51943" y="1567943"/>
              <a:ext cx="3440114" cy="11615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2049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76C72EB-F3ED-A74D-B72A-A0810DF11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60808D-C32A-8B4E-80B7-78999A8CA5F7}" type="datetime1">
              <a:rPr lang="fr-FR" smtClean="0"/>
              <a:pPr>
                <a:defRPr/>
              </a:pPr>
              <a:t>24/11/2022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1322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6E2CC9-606F-0A43-8420-406402968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Reducing</a:t>
            </a:r>
            <a:r>
              <a:rPr lang="fr-FR" dirty="0"/>
              <a:t> </a:t>
            </a:r>
            <a:r>
              <a:rPr lang="fr-FR" dirty="0" err="1"/>
              <a:t>climate</a:t>
            </a:r>
            <a:r>
              <a:rPr lang="fr-FR" dirty="0"/>
              <a:t> impact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76C2F85-A940-8741-89A1-B29CCDD56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99903E-2A28-7442-B2DA-2D47CA92BCD8}" type="datetime1">
              <a:rPr lang="fr-FR" smtClean="0"/>
              <a:t>24/11/2022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3666A44-3D67-6C46-BDDC-FEDD30D8E2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7C0A65-4036-BB42-9D48-CCDEDDA34075}"/>
              </a:ext>
            </a:extLst>
          </p:cNvPr>
          <p:cNvSpPr/>
          <p:nvPr/>
        </p:nvSpPr>
        <p:spPr>
          <a:xfrm>
            <a:off x="0" y="4332885"/>
            <a:ext cx="9144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200" b="1" dirty="0">
                <a:solidFill>
                  <a:srgbClr val="92D050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  <a:sym typeface="Wingdings" panose="05000000000000000000" pitchFamily="2" charset="2"/>
              </a:rPr>
              <a:t>Green </a:t>
            </a:r>
            <a:r>
              <a:rPr lang="fr-FR" sz="3200" b="1" dirty="0" err="1">
                <a:solidFill>
                  <a:srgbClr val="92D050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  <a:sym typeface="Wingdings" panose="05000000000000000000" pitchFamily="2" charset="2"/>
              </a:rPr>
              <a:t>carbon</a:t>
            </a:r>
            <a:r>
              <a:rPr lang="fr-FR" sz="3200" b="1" dirty="0">
                <a:solidFill>
                  <a:srgbClr val="92D050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1800" b="1" dirty="0">
                <a:solidFill>
                  <a:srgbClr val="92D050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  <a:sym typeface="Wingdings" panose="05000000000000000000" pitchFamily="2" charset="2"/>
              </a:rPr>
              <a:t>and </a:t>
            </a:r>
            <a:r>
              <a:rPr lang="fr-FR" sz="3200" b="1" dirty="0" err="1">
                <a:solidFill>
                  <a:srgbClr val="92D050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  <a:sym typeface="Wingdings" panose="05000000000000000000" pitchFamily="2" charset="2"/>
              </a:rPr>
              <a:t>circular</a:t>
            </a:r>
            <a:r>
              <a:rPr lang="fr-FR" sz="3200" b="1" dirty="0">
                <a:solidFill>
                  <a:srgbClr val="92D050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3200" b="1" dirty="0" err="1">
                <a:solidFill>
                  <a:srgbClr val="92D050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  <a:sym typeface="Wingdings" panose="05000000000000000000" pitchFamily="2" charset="2"/>
              </a:rPr>
              <a:t>economy</a:t>
            </a:r>
            <a:r>
              <a:rPr lang="fr-FR" sz="1800" b="1" dirty="0">
                <a:solidFill>
                  <a:srgbClr val="92D050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  <a:sym typeface="Wingdings" panose="05000000000000000000" pitchFamily="2" charset="2"/>
              </a:rPr>
              <a:t>, </a:t>
            </a:r>
          </a:p>
          <a:p>
            <a:pPr algn="ctr">
              <a:defRPr/>
            </a:pPr>
            <a:r>
              <a:rPr lang="fr-FR" sz="1800" b="1" dirty="0">
                <a:solidFill>
                  <a:srgbClr val="92D050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  <a:sym typeface="Wingdings" panose="05000000000000000000" pitchFamily="2" charset="2"/>
              </a:rPr>
              <a:t>the </a:t>
            </a:r>
            <a:r>
              <a:rPr lang="fr-FR" sz="1800" b="1" dirty="0" err="1">
                <a:solidFill>
                  <a:srgbClr val="92D050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  <a:sym typeface="Wingdings" panose="05000000000000000000" pitchFamily="2" charset="2"/>
              </a:rPr>
              <a:t>keystones</a:t>
            </a:r>
            <a:r>
              <a:rPr lang="fr-FR" sz="1800" b="1" dirty="0">
                <a:solidFill>
                  <a:srgbClr val="92D050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  <a:sym typeface="Wingdings" panose="05000000000000000000" pitchFamily="2" charset="2"/>
              </a:rPr>
              <a:t> of </a:t>
            </a:r>
            <a:r>
              <a:rPr lang="fr-FR" sz="1800" b="1" dirty="0" err="1">
                <a:solidFill>
                  <a:srgbClr val="92D050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  <a:sym typeface="Wingdings" panose="05000000000000000000" pitchFamily="2" charset="2"/>
              </a:rPr>
              <a:t>sustainable</a:t>
            </a:r>
            <a:r>
              <a:rPr lang="fr-FR" sz="1800" b="1" dirty="0">
                <a:solidFill>
                  <a:srgbClr val="92D050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1800" b="1" dirty="0" err="1">
                <a:solidFill>
                  <a:srgbClr val="92D050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  <a:sym typeface="Wingdings" panose="05000000000000000000" pitchFamily="2" charset="2"/>
              </a:rPr>
              <a:t>development</a:t>
            </a:r>
            <a:endParaRPr lang="fr-FR" sz="1800" b="1" dirty="0">
              <a:solidFill>
                <a:srgbClr val="92D050"/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42900" indent="-342900" algn="ctr">
              <a:buFont typeface="Wingdings" panose="05000000000000000000" pitchFamily="2" charset="2"/>
              <a:buChar char="à"/>
              <a:defRPr/>
            </a:pPr>
            <a:endParaRPr lang="fr-FR" sz="2000" b="1" dirty="0">
              <a:solidFill>
                <a:srgbClr val="878889"/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fr-FR" sz="1800" b="1" dirty="0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Grenoble INP – Pagora</a:t>
            </a:r>
          </a:p>
          <a:p>
            <a:pPr algn="ctr">
              <a:defRPr/>
            </a:pPr>
            <a:r>
              <a:rPr lang="fr-FR" sz="3200" b="1" dirty="0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The </a:t>
            </a:r>
            <a:r>
              <a:rPr lang="fr-FR" sz="3200" b="1" dirty="0" err="1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path</a:t>
            </a:r>
            <a:r>
              <a:rPr lang="fr-FR" sz="3200" b="1" dirty="0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to a </a:t>
            </a:r>
            <a:r>
              <a:rPr lang="fr-FR" sz="3200" b="1" dirty="0" err="1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sustainable</a:t>
            </a:r>
            <a:r>
              <a:rPr lang="fr-FR" sz="3200" b="1" dirty="0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world</a:t>
            </a:r>
          </a:p>
        </p:txBody>
      </p:sp>
      <p:pic>
        <p:nvPicPr>
          <p:cNvPr id="6" name="Graphique 8" descr="Chronomètre">
            <a:extLst>
              <a:ext uri="{FF2B5EF4-FFF2-40B4-BE49-F238E27FC236}">
                <a16:creationId xmlns:a16="http://schemas.microsoft.com/office/drawing/2014/main" id="{14B69CD0-FC0E-5E41-95AA-D08B894A5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369022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1">
            <a:extLst>
              <a:ext uri="{FF2B5EF4-FFF2-40B4-BE49-F238E27FC236}">
                <a16:creationId xmlns:a16="http://schemas.microsoft.com/office/drawing/2014/main" id="{15030503-F68D-AC44-A5AC-537EAA281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591" y="2289772"/>
            <a:ext cx="19914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9pPr>
          </a:lstStyle>
          <a:p>
            <a:pPr algn="ctr"/>
            <a:r>
              <a:rPr lang="fr-FR" altLang="fr-FR" sz="2000" dirty="0">
                <a:solidFill>
                  <a:srgbClr val="878889"/>
                </a:solidFill>
                <a:latin typeface="Calibri" panose="020F0502020204030204" pitchFamily="34" charset="0"/>
                <a:ea typeface="Roboto Cn" pitchFamily="2" charset="0"/>
                <a:cs typeface="Calibri" panose="020F0502020204030204" pitchFamily="34" charset="0"/>
              </a:rPr>
              <a:t>More </a:t>
            </a:r>
            <a:r>
              <a:rPr lang="fr-FR" altLang="fr-FR" sz="2000" dirty="0" err="1">
                <a:solidFill>
                  <a:srgbClr val="878889"/>
                </a:solidFill>
                <a:latin typeface="Calibri" panose="020F0502020204030204" pitchFamily="34" charset="0"/>
                <a:ea typeface="Roboto Cn" pitchFamily="2" charset="0"/>
                <a:cs typeface="Calibri" panose="020F0502020204030204" pitchFamily="34" charset="0"/>
              </a:rPr>
              <a:t>sustainable</a:t>
            </a:r>
            <a:endParaRPr lang="fr-FR" altLang="fr-FR" sz="2000" dirty="0">
              <a:latin typeface="Calibri" panose="020F0502020204030204" pitchFamily="34" charset="0"/>
              <a:ea typeface="Roboto Cn" pitchFamily="2" charset="0"/>
              <a:cs typeface="Calibri" panose="020F0502020204030204" pitchFamily="34" charset="0"/>
            </a:endParaRPr>
          </a:p>
        </p:txBody>
      </p:sp>
      <p:pic>
        <p:nvPicPr>
          <p:cNvPr id="8" name="Graphique 14" descr="Plante">
            <a:extLst>
              <a:ext uri="{FF2B5EF4-FFF2-40B4-BE49-F238E27FC236}">
                <a16:creationId xmlns:a16="http://schemas.microsoft.com/office/drawing/2014/main" id="{BEFEBFC0-215E-BA47-A391-B14A43F81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9563" y="1362672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5">
            <a:extLst>
              <a:ext uri="{FF2B5EF4-FFF2-40B4-BE49-F238E27FC236}">
                <a16:creationId xmlns:a16="http://schemas.microsoft.com/office/drawing/2014/main" id="{66044941-5B6F-6F46-B917-BB1928C97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0150" y="2283422"/>
            <a:ext cx="1673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9pPr>
          </a:lstStyle>
          <a:p>
            <a:pPr algn="ctr"/>
            <a:r>
              <a:rPr lang="fr-FR" altLang="fr-FR" sz="2000" dirty="0">
                <a:solidFill>
                  <a:srgbClr val="878889"/>
                </a:solidFill>
                <a:latin typeface="Calibri" panose="020F0502020204030204" pitchFamily="34" charset="0"/>
                <a:ea typeface="Roboto Cn" pitchFamily="2" charset="0"/>
                <a:cs typeface="Calibri" panose="020F0502020204030204" pitchFamily="34" charset="0"/>
              </a:rPr>
              <a:t>More </a:t>
            </a:r>
            <a:r>
              <a:rPr lang="fr-FR" altLang="fr-FR" sz="2000" dirty="0" err="1">
                <a:solidFill>
                  <a:srgbClr val="878889"/>
                </a:solidFill>
                <a:latin typeface="Calibri" panose="020F0502020204030204" pitchFamily="34" charset="0"/>
                <a:ea typeface="Roboto Cn" pitchFamily="2" charset="0"/>
                <a:cs typeface="Calibri" panose="020F0502020204030204" pitchFamily="34" charset="0"/>
              </a:rPr>
              <a:t>organic</a:t>
            </a:r>
            <a:endParaRPr lang="fr-FR" altLang="fr-FR" sz="2000" dirty="0">
              <a:latin typeface="Calibri" panose="020F0502020204030204" pitchFamily="34" charset="0"/>
              <a:ea typeface="Roboto Cn" pitchFamily="2" charset="0"/>
              <a:cs typeface="Calibri" panose="020F0502020204030204" pitchFamily="34" charset="0"/>
            </a:endParaRPr>
          </a:p>
        </p:txBody>
      </p:sp>
      <p:pic>
        <p:nvPicPr>
          <p:cNvPr id="10" name="Graphique 12" descr="Recycler">
            <a:extLst>
              <a:ext uri="{FF2B5EF4-FFF2-40B4-BE49-F238E27FC236}">
                <a16:creationId xmlns:a16="http://schemas.microsoft.com/office/drawing/2014/main" id="{66CA09AC-7154-6E40-82EB-711D25BC9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88" y="1364260"/>
            <a:ext cx="9128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6">
            <a:extLst>
              <a:ext uri="{FF2B5EF4-FFF2-40B4-BE49-F238E27FC236}">
                <a16:creationId xmlns:a16="http://schemas.microsoft.com/office/drawing/2014/main" id="{7320E0B8-DBBA-4B46-A9E1-C840C110F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5116" y="2285010"/>
            <a:ext cx="18609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9pPr>
          </a:lstStyle>
          <a:p>
            <a:pPr algn="ctr"/>
            <a:r>
              <a:rPr lang="fr-FR" altLang="fr-FR" sz="2000" dirty="0">
                <a:solidFill>
                  <a:srgbClr val="878889"/>
                </a:solidFill>
                <a:latin typeface="Calibri" panose="020F0502020204030204" pitchFamily="34" charset="0"/>
                <a:ea typeface="Roboto Condensed" pitchFamily="2" charset="0"/>
                <a:cs typeface="Calibri" panose="020F0502020204030204" pitchFamily="34" charset="0"/>
              </a:rPr>
              <a:t>More recyclable</a:t>
            </a:r>
            <a:endParaRPr lang="fr-FR" altLang="fr-FR" sz="2000" dirty="0">
              <a:latin typeface="Calibri" panose="020F0502020204030204" pitchFamily="34" charset="0"/>
              <a:ea typeface="Roboto Condensed" pitchFamily="2" charset="0"/>
              <a:cs typeface="Calibri" panose="020F0502020204030204" pitchFamily="34" charset="0"/>
            </a:endParaRPr>
          </a:p>
        </p:txBody>
      </p:sp>
      <p:pic>
        <p:nvPicPr>
          <p:cNvPr id="12" name="Graphique 29" descr="Processeur">
            <a:extLst>
              <a:ext uri="{FF2B5EF4-FFF2-40B4-BE49-F238E27FC236}">
                <a16:creationId xmlns:a16="http://schemas.microsoft.com/office/drawing/2014/main" id="{0765CCE7-3796-084C-9922-1E50CD0BE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6288" y="1364260"/>
            <a:ext cx="9128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7">
            <a:extLst>
              <a:ext uri="{FF2B5EF4-FFF2-40B4-BE49-F238E27FC236}">
                <a16:creationId xmlns:a16="http://schemas.microsoft.com/office/drawing/2014/main" id="{3920A82E-BBEF-EB49-91CC-65723A133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0557" y="2289772"/>
            <a:ext cx="17842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9pPr>
          </a:lstStyle>
          <a:p>
            <a:pPr algn="ctr"/>
            <a:r>
              <a:rPr lang="fr-FR" altLang="fr-FR" sz="2000" dirty="0">
                <a:solidFill>
                  <a:srgbClr val="878889"/>
                </a:solidFill>
                <a:latin typeface="Calibri" panose="020F0502020204030204" pitchFamily="34" charset="0"/>
                <a:ea typeface="Roboto Cn" pitchFamily="2" charset="0"/>
                <a:cs typeface="Calibri" panose="020F0502020204030204" pitchFamily="34" charset="0"/>
              </a:rPr>
              <a:t>More </a:t>
            </a:r>
            <a:r>
              <a:rPr lang="fr-FR" altLang="fr-FR" sz="2000" dirty="0" err="1">
                <a:solidFill>
                  <a:srgbClr val="878889"/>
                </a:solidFill>
                <a:latin typeface="Calibri" panose="020F0502020204030204" pitchFamily="34" charset="0"/>
                <a:ea typeface="Roboto Cn" pitchFamily="2" charset="0"/>
                <a:cs typeface="Calibri" panose="020F0502020204030204" pitchFamily="34" charset="0"/>
              </a:rPr>
              <a:t>functions</a:t>
            </a:r>
            <a:endParaRPr lang="fr-FR" altLang="fr-FR" sz="2000" dirty="0">
              <a:latin typeface="Calibri" panose="020F0502020204030204" pitchFamily="34" charset="0"/>
              <a:ea typeface="Roboto Cn" pitchFamily="2" charset="0"/>
              <a:cs typeface="Calibri" panose="020F0502020204030204" pitchFamily="34" charset="0"/>
            </a:endParaRPr>
          </a:p>
        </p:txBody>
      </p:sp>
      <p:pic>
        <p:nvPicPr>
          <p:cNvPr id="14" name="Graphique 27" descr="Ampoule">
            <a:extLst>
              <a:ext uri="{FF2B5EF4-FFF2-40B4-BE49-F238E27FC236}">
                <a16:creationId xmlns:a16="http://schemas.microsoft.com/office/drawing/2014/main" id="{69662840-46ED-A54A-845C-A52D3C0C4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713" y="3005735"/>
            <a:ext cx="5794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8">
            <a:extLst>
              <a:ext uri="{FF2B5EF4-FFF2-40B4-BE49-F238E27FC236}">
                <a16:creationId xmlns:a16="http://schemas.microsoft.com/office/drawing/2014/main" id="{98255D79-60C4-CA46-AA2E-66A9D32B2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12" y="3589935"/>
            <a:ext cx="18573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9pPr>
          </a:lstStyle>
          <a:p>
            <a:pPr algn="ctr"/>
            <a:r>
              <a:rPr lang="fr-FR" altLang="fr-FR" sz="1600" dirty="0" err="1">
                <a:solidFill>
                  <a:srgbClr val="878889"/>
                </a:solidFill>
                <a:latin typeface="Calibri" panose="020F0502020204030204" pitchFamily="34" charset="0"/>
                <a:ea typeface="Roboto Condensed" pitchFamily="2" charset="0"/>
                <a:cs typeface="Calibri" panose="020F0502020204030204" pitchFamily="34" charset="0"/>
              </a:rPr>
              <a:t>Less</a:t>
            </a:r>
            <a:r>
              <a:rPr lang="fr-FR" altLang="fr-FR" sz="1600" dirty="0">
                <a:solidFill>
                  <a:srgbClr val="878889"/>
                </a:solidFill>
                <a:latin typeface="Calibri" panose="020F0502020204030204" pitchFamily="34" charset="0"/>
                <a:ea typeface="Roboto Condensed" pitchFamily="2" charset="0"/>
                <a:cs typeface="Calibri" panose="020F0502020204030204" pitchFamily="34" charset="0"/>
              </a:rPr>
              <a:t> </a:t>
            </a:r>
            <a:r>
              <a:rPr lang="fr-FR" altLang="fr-FR" sz="1600" dirty="0" err="1">
                <a:solidFill>
                  <a:srgbClr val="878889"/>
                </a:solidFill>
                <a:latin typeface="Calibri" panose="020F0502020204030204" pitchFamily="34" charset="0"/>
                <a:ea typeface="Roboto Condensed" pitchFamily="2" charset="0"/>
                <a:cs typeface="Calibri" panose="020F0502020204030204" pitchFamily="34" charset="0"/>
              </a:rPr>
              <a:t>energy</a:t>
            </a:r>
            <a:endParaRPr lang="fr-FR" altLang="fr-FR" sz="1600" dirty="0">
              <a:latin typeface="Calibri" panose="020F0502020204030204" pitchFamily="34" charset="0"/>
              <a:ea typeface="Roboto Condensed" pitchFamily="2" charset="0"/>
              <a:cs typeface="Calibri" panose="020F0502020204030204" pitchFamily="34" charset="0"/>
            </a:endParaRPr>
          </a:p>
        </p:txBody>
      </p:sp>
      <p:pic>
        <p:nvPicPr>
          <p:cNvPr id="16" name="Graphique 23" descr="Danger">
            <a:extLst>
              <a:ext uri="{FF2B5EF4-FFF2-40B4-BE49-F238E27FC236}">
                <a16:creationId xmlns:a16="http://schemas.microsoft.com/office/drawing/2014/main" id="{573E3874-D34C-BF47-BE39-E43EEDDCD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0538" y="3005735"/>
            <a:ext cx="5794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39">
            <a:extLst>
              <a:ext uri="{FF2B5EF4-FFF2-40B4-BE49-F238E27FC236}">
                <a16:creationId xmlns:a16="http://schemas.microsoft.com/office/drawing/2014/main" id="{F239DB04-7172-FE47-8AA2-43D6F1209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3589935"/>
            <a:ext cx="1673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9pPr>
          </a:lstStyle>
          <a:p>
            <a:pPr algn="ctr"/>
            <a:r>
              <a:rPr lang="fr-FR" altLang="fr-FR" sz="1600" dirty="0" err="1">
                <a:solidFill>
                  <a:srgbClr val="878889"/>
                </a:solidFill>
                <a:latin typeface="Calibri" panose="020F0502020204030204" pitchFamily="34" charset="0"/>
                <a:ea typeface="Roboto Cn" pitchFamily="2" charset="0"/>
                <a:cs typeface="Calibri" panose="020F0502020204030204" pitchFamily="34" charset="0"/>
              </a:rPr>
              <a:t>Less</a:t>
            </a:r>
            <a:r>
              <a:rPr lang="fr-FR" altLang="fr-FR" sz="1600" dirty="0">
                <a:solidFill>
                  <a:srgbClr val="878889"/>
                </a:solidFill>
                <a:latin typeface="Calibri" panose="020F0502020204030204" pitchFamily="34" charset="0"/>
                <a:ea typeface="Roboto Cn" pitchFamily="2" charset="0"/>
                <a:cs typeface="Calibri" panose="020F0502020204030204" pitchFamily="34" charset="0"/>
              </a:rPr>
              <a:t> </a:t>
            </a:r>
            <a:r>
              <a:rPr lang="fr-FR" altLang="fr-FR" sz="1600" dirty="0" err="1">
                <a:solidFill>
                  <a:srgbClr val="878889"/>
                </a:solidFill>
                <a:latin typeface="Calibri" panose="020F0502020204030204" pitchFamily="34" charset="0"/>
                <a:ea typeface="Roboto Cn" pitchFamily="2" charset="0"/>
                <a:cs typeface="Calibri" panose="020F0502020204030204" pitchFamily="34" charset="0"/>
              </a:rPr>
              <a:t>toxicity</a:t>
            </a:r>
            <a:endParaRPr lang="fr-FR" altLang="fr-FR" sz="1600" dirty="0">
              <a:latin typeface="Calibri" panose="020F0502020204030204" pitchFamily="34" charset="0"/>
              <a:ea typeface="Roboto Cn" pitchFamily="2" charset="0"/>
              <a:cs typeface="Calibri" panose="020F0502020204030204" pitchFamily="34" charset="0"/>
            </a:endParaRPr>
          </a:p>
        </p:txBody>
      </p:sp>
      <p:pic>
        <p:nvPicPr>
          <p:cNvPr id="18" name="Graphique 33" descr="Ordures">
            <a:extLst>
              <a:ext uri="{FF2B5EF4-FFF2-40B4-BE49-F238E27FC236}">
                <a16:creationId xmlns:a16="http://schemas.microsoft.com/office/drawing/2014/main" id="{F90FDB08-B33B-2A46-B428-DA655ECF6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9688" y="3005735"/>
            <a:ext cx="5794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40">
            <a:extLst>
              <a:ext uri="{FF2B5EF4-FFF2-40B4-BE49-F238E27FC236}">
                <a16:creationId xmlns:a16="http://schemas.microsoft.com/office/drawing/2014/main" id="{10388758-5658-C74F-A975-ECAF6FC63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2613" y="3589935"/>
            <a:ext cx="2032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9pPr>
          </a:lstStyle>
          <a:p>
            <a:pPr algn="ctr"/>
            <a:r>
              <a:rPr lang="fr-FR" altLang="fr-FR" sz="1600" dirty="0" err="1">
                <a:solidFill>
                  <a:srgbClr val="878889"/>
                </a:solidFill>
                <a:latin typeface="Calibri" panose="020F0502020204030204" pitchFamily="34" charset="0"/>
                <a:ea typeface="Roboto Cn" pitchFamily="2" charset="0"/>
                <a:cs typeface="Calibri" panose="020F0502020204030204" pitchFamily="34" charset="0"/>
              </a:rPr>
              <a:t>Less</a:t>
            </a:r>
            <a:r>
              <a:rPr lang="fr-FR" altLang="fr-FR" sz="1600" dirty="0">
                <a:solidFill>
                  <a:srgbClr val="878889"/>
                </a:solidFill>
                <a:latin typeface="Calibri" panose="020F0502020204030204" pitchFamily="34" charset="0"/>
                <a:ea typeface="Roboto Cn" pitchFamily="2" charset="0"/>
                <a:cs typeface="Calibri" panose="020F0502020204030204" pitchFamily="34" charset="0"/>
              </a:rPr>
              <a:t> </a:t>
            </a:r>
            <a:r>
              <a:rPr lang="fr-FR" altLang="fr-FR" sz="1600" dirty="0" err="1">
                <a:solidFill>
                  <a:srgbClr val="878889"/>
                </a:solidFill>
                <a:latin typeface="Calibri" panose="020F0502020204030204" pitchFamily="34" charset="0"/>
                <a:ea typeface="Roboto Cn" pitchFamily="2" charset="0"/>
                <a:cs typeface="Calibri" panose="020F0502020204030204" pitchFamily="34" charset="0"/>
              </a:rPr>
              <a:t>waste</a:t>
            </a:r>
            <a:endParaRPr lang="fr-FR" altLang="fr-FR" sz="1600" dirty="0">
              <a:latin typeface="Calibri" panose="020F0502020204030204" pitchFamily="34" charset="0"/>
              <a:ea typeface="Roboto Cn" pitchFamily="2" charset="0"/>
              <a:cs typeface="Calibri" panose="020F0502020204030204" pitchFamily="34" charset="0"/>
            </a:endParaRPr>
          </a:p>
        </p:txBody>
      </p:sp>
      <p:pic>
        <p:nvPicPr>
          <p:cNvPr id="20" name="Graphique 18" descr="Durabilité">
            <a:extLst>
              <a:ext uri="{FF2B5EF4-FFF2-40B4-BE49-F238E27FC236}">
                <a16:creationId xmlns:a16="http://schemas.microsoft.com/office/drawing/2014/main" id="{3B567A6D-7F60-2949-BD18-4770F9013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5050" y="3010497"/>
            <a:ext cx="5778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41">
            <a:extLst>
              <a:ext uri="{FF2B5EF4-FFF2-40B4-BE49-F238E27FC236}">
                <a16:creationId xmlns:a16="http://schemas.microsoft.com/office/drawing/2014/main" id="{C5F89D47-AF3A-3D44-AFA1-5A1395922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3589935"/>
            <a:ext cx="20272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9pPr>
          </a:lstStyle>
          <a:p>
            <a:pPr algn="ctr"/>
            <a:r>
              <a:rPr lang="fr-FR" altLang="fr-FR" sz="1600" dirty="0" err="1">
                <a:solidFill>
                  <a:srgbClr val="878889"/>
                </a:solidFill>
                <a:latin typeface="Calibri" panose="020F0502020204030204" pitchFamily="34" charset="0"/>
                <a:ea typeface="Roboto Cn" pitchFamily="2" charset="0"/>
                <a:cs typeface="Calibri" panose="020F0502020204030204" pitchFamily="34" charset="0"/>
              </a:rPr>
              <a:t>Less</a:t>
            </a:r>
            <a:r>
              <a:rPr lang="fr-FR" altLang="fr-FR" sz="1600" dirty="0">
                <a:solidFill>
                  <a:srgbClr val="878889"/>
                </a:solidFill>
                <a:latin typeface="Calibri" panose="020F0502020204030204" pitchFamily="34" charset="0"/>
                <a:ea typeface="Roboto Cn" pitchFamily="2" charset="0"/>
                <a:cs typeface="Calibri" panose="020F0502020204030204" pitchFamily="34" charset="0"/>
              </a:rPr>
              <a:t> </a:t>
            </a:r>
            <a:r>
              <a:rPr lang="fr-FR" altLang="fr-FR" sz="1600" dirty="0" err="1">
                <a:solidFill>
                  <a:srgbClr val="878889"/>
                </a:solidFill>
                <a:latin typeface="Calibri" panose="020F0502020204030204" pitchFamily="34" charset="0"/>
                <a:ea typeface="Roboto Cn" pitchFamily="2" charset="0"/>
                <a:cs typeface="Calibri" panose="020F0502020204030204" pitchFamily="34" charset="0"/>
              </a:rPr>
              <a:t>material</a:t>
            </a:r>
            <a:endParaRPr lang="fr-FR" altLang="fr-FR" sz="1600" dirty="0">
              <a:latin typeface="Calibri" panose="020F0502020204030204" pitchFamily="34" charset="0"/>
              <a:ea typeface="Roboto Cn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219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20F7-2876-DA40-B95C-B8C8D4706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329" y="189657"/>
            <a:ext cx="5458752" cy="972655"/>
          </a:xfrm>
        </p:spPr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path</a:t>
            </a:r>
            <a:r>
              <a:rPr lang="fr-FR" dirty="0"/>
              <a:t> to a </a:t>
            </a:r>
            <a:r>
              <a:rPr lang="fr-FR" dirty="0" err="1"/>
              <a:t>sustainable</a:t>
            </a:r>
            <a:r>
              <a:rPr lang="fr-FR" dirty="0"/>
              <a:t> world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ACA3C71-D31F-1F41-AD64-DF5A7B8E6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99903E-2A28-7442-B2DA-2D47CA92BCD8}" type="datetime1">
              <a:rPr lang="fr-FR" smtClean="0"/>
              <a:t>24/11/2022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1A7C062-7688-9445-9E28-E5088261D9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177D11A-321E-CF4B-ABD6-32C660BCF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" y="1357577"/>
            <a:ext cx="91392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Geneva" panose="020B0503030404040204" pitchFamily="34" charset="0"/>
              </a:defRPr>
            </a:lvl9pPr>
          </a:lstStyle>
          <a:p>
            <a:pPr algn="ctr"/>
            <a:r>
              <a:rPr lang="fr-FR" altLang="fr-FR" sz="2000" b="1" dirty="0" err="1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Engineers</a:t>
            </a:r>
            <a:r>
              <a:rPr lang="fr-FR" altLang="fr-FR" sz="1600" b="1" dirty="0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</a:t>
            </a:r>
            <a:r>
              <a:rPr lang="fr-FR" altLang="fr-FR" sz="1600" b="1" dirty="0" err="1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trained</a:t>
            </a:r>
            <a:r>
              <a:rPr lang="fr-FR" altLang="fr-FR" sz="1600" b="1" dirty="0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to </a:t>
            </a:r>
            <a:r>
              <a:rPr lang="fr-FR" altLang="fr-FR" sz="2000" b="1" dirty="0" err="1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fulfil</a:t>
            </a:r>
            <a:r>
              <a:rPr lang="fr-FR" altLang="fr-FR" sz="2000" b="1" dirty="0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</a:t>
            </a:r>
            <a:r>
              <a:rPr lang="fr-FR" altLang="fr-FR" sz="2000" b="1" dirty="0" err="1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society’s</a:t>
            </a:r>
            <a:r>
              <a:rPr lang="fr-FR" altLang="fr-FR" sz="2000" b="1" dirty="0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</a:t>
            </a:r>
            <a:r>
              <a:rPr lang="fr-FR" altLang="fr-FR" sz="2000" b="1" dirty="0" err="1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needs</a:t>
            </a:r>
            <a:endParaRPr lang="fr-FR" altLang="fr-FR" sz="2000" b="1" dirty="0">
              <a:solidFill>
                <a:srgbClr val="EC6707"/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endParaRPr>
          </a:p>
          <a:p>
            <a:pPr algn="ctr"/>
            <a:r>
              <a:rPr lang="fr-FR" altLang="fr-FR" sz="1600" b="1" dirty="0" err="1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Traditional</a:t>
            </a:r>
            <a:r>
              <a:rPr lang="fr-FR" altLang="fr-FR" sz="1600" b="1" dirty="0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</a:t>
            </a:r>
            <a:r>
              <a:rPr lang="fr-FR" altLang="fr-FR" sz="1600" b="1" dirty="0" err="1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sectors</a:t>
            </a:r>
            <a:r>
              <a:rPr lang="fr-FR" altLang="fr-FR" sz="1600" b="1" dirty="0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</a:t>
            </a:r>
            <a:r>
              <a:rPr lang="fr-FR" altLang="fr-FR" sz="1600" b="1" dirty="0" err="1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newly</a:t>
            </a:r>
            <a:r>
              <a:rPr lang="fr-FR" altLang="fr-FR" sz="1600" b="1" dirty="0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</a:t>
            </a:r>
            <a:r>
              <a:rPr lang="fr-FR" altLang="fr-FR" sz="1600" b="1" dirty="0" err="1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focused</a:t>
            </a:r>
            <a:r>
              <a:rPr lang="fr-FR" altLang="fr-FR" sz="1600" b="1" dirty="0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on </a:t>
            </a:r>
            <a:r>
              <a:rPr lang="fr-FR" altLang="fr-FR" sz="2000" b="1" dirty="0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green </a:t>
            </a:r>
            <a:r>
              <a:rPr lang="fr-FR" altLang="fr-FR" sz="2000" b="1" dirty="0" err="1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chemistry</a:t>
            </a:r>
            <a:r>
              <a:rPr lang="fr-FR" altLang="fr-FR" sz="2000" b="1" dirty="0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 </a:t>
            </a:r>
            <a:r>
              <a:rPr lang="fr-FR" altLang="fr-FR" sz="1600" b="1" dirty="0">
                <a:solidFill>
                  <a:srgbClr val="878889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and </a:t>
            </a:r>
            <a:r>
              <a:rPr lang="fr-FR" altLang="fr-FR" sz="2000" b="1" dirty="0">
                <a:solidFill>
                  <a:srgbClr val="EC6707"/>
                </a:solidFill>
                <a:latin typeface="Calibri" panose="020F0502020204030204" pitchFamily="34" charset="0"/>
                <a:ea typeface="Roboto" pitchFamily="2" charset="0"/>
                <a:cs typeface="Calibri" panose="020F0502020204030204" pitchFamily="34" charset="0"/>
              </a:rPr>
              <a:t>innovation</a:t>
            </a:r>
          </a:p>
        </p:txBody>
      </p: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095A6E44-617D-9041-AC3C-F8E8CEF288AD}"/>
              </a:ext>
            </a:extLst>
          </p:cNvPr>
          <p:cNvGrpSpPr/>
          <p:nvPr/>
        </p:nvGrpSpPr>
        <p:grpSpPr>
          <a:xfrm>
            <a:off x="526347" y="2335394"/>
            <a:ext cx="8189733" cy="3871976"/>
            <a:chOff x="526347" y="2335394"/>
            <a:chExt cx="8189733" cy="3871976"/>
          </a:xfrm>
        </p:grpSpPr>
        <p:grpSp>
          <p:nvGrpSpPr>
            <p:cNvPr id="6" name="Groupe 16">
              <a:extLst>
                <a:ext uri="{FF2B5EF4-FFF2-40B4-BE49-F238E27FC236}">
                  <a16:creationId xmlns:a16="http://schemas.microsoft.com/office/drawing/2014/main" id="{10398529-352F-644F-A634-479A1961BB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51668" y="2341744"/>
              <a:ext cx="698500" cy="1101919"/>
              <a:chOff x="324303" y="3672467"/>
              <a:chExt cx="912849" cy="1445820"/>
            </a:xfrm>
          </p:grpSpPr>
          <p:pic>
            <p:nvPicPr>
              <p:cNvPr id="7" name="Graphique 5" descr="Arbre à feuilles caduques">
                <a:extLst>
                  <a:ext uri="{FF2B5EF4-FFF2-40B4-BE49-F238E27FC236}">
                    <a16:creationId xmlns:a16="http://schemas.microsoft.com/office/drawing/2014/main" id="{9EA8879C-AC1C-8141-8DC8-AB6921E120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303" y="3672467"/>
                <a:ext cx="912849" cy="9138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34">
                <a:extLst>
                  <a:ext uri="{FF2B5EF4-FFF2-40B4-BE49-F238E27FC236}">
                    <a16:creationId xmlns:a16="http://schemas.microsoft.com/office/drawing/2014/main" id="{CAE19A9B-0D7C-E249-A0E3-F56910BB22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858" y="4714455"/>
                <a:ext cx="811739" cy="403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9pPr>
              </a:lstStyle>
              <a:p>
                <a:pPr algn="ctr"/>
                <a:r>
                  <a:rPr lang="fr-FR" altLang="fr-FR" sz="1400" dirty="0">
                    <a:solidFill>
                      <a:srgbClr val="878889"/>
                    </a:solidFill>
                    <a:latin typeface="Calibri" panose="020F0502020204030204" pitchFamily="34" charset="0"/>
                    <a:ea typeface="Roboto Cn" pitchFamily="2" charset="0"/>
                    <a:cs typeface="Calibri" panose="020F0502020204030204" pitchFamily="34" charset="0"/>
                  </a:rPr>
                  <a:t>Wood</a:t>
                </a:r>
                <a:endParaRPr lang="fr-FR" altLang="fr-FR" sz="1400" dirty="0"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" name="Groupe 14">
              <a:extLst>
                <a:ext uri="{FF2B5EF4-FFF2-40B4-BE49-F238E27FC236}">
                  <a16:creationId xmlns:a16="http://schemas.microsoft.com/office/drawing/2014/main" id="{88DE723D-DF0A-0840-9E0A-39C7FD4A70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8493" y="2384424"/>
              <a:ext cx="1016000" cy="1059237"/>
              <a:chOff x="1722078" y="3087238"/>
              <a:chExt cx="1333501" cy="1387551"/>
            </a:xfrm>
          </p:grpSpPr>
          <p:pic>
            <p:nvPicPr>
              <p:cNvPr id="10" name="Graphique 22" descr="Feuille">
                <a:extLst>
                  <a:ext uri="{FF2B5EF4-FFF2-40B4-BE49-F238E27FC236}">
                    <a16:creationId xmlns:a16="http://schemas.microsoft.com/office/drawing/2014/main" id="{0B55DF99-9745-834C-89EA-D731FD4363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87695" y="3087238"/>
                <a:ext cx="914699" cy="913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Rectangle 17">
                <a:extLst>
                  <a:ext uri="{FF2B5EF4-FFF2-40B4-BE49-F238E27FC236}">
                    <a16:creationId xmlns:a16="http://schemas.microsoft.com/office/drawing/2014/main" id="{741C8EC2-6632-0B44-9ABC-536335F85E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2078" y="4071616"/>
                <a:ext cx="1333501" cy="403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9pPr>
              </a:lstStyle>
              <a:p>
                <a:pPr algn="ctr"/>
                <a:r>
                  <a:rPr lang="fr-FR" altLang="fr-FR" sz="1400" dirty="0">
                    <a:solidFill>
                      <a:srgbClr val="878889"/>
                    </a:solidFill>
                    <a:latin typeface="Calibri" panose="020F0502020204030204" pitchFamily="34" charset="0"/>
                    <a:ea typeface="Roboto Cn" pitchFamily="2" charset="0"/>
                    <a:cs typeface="Calibri" panose="020F0502020204030204" pitchFamily="34" charset="0"/>
                  </a:rPr>
                  <a:t>Cellulose</a:t>
                </a:r>
                <a:endParaRPr lang="fr-FR" altLang="fr-FR" sz="1400" dirty="0"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" name="Groupe 30">
              <a:extLst>
                <a:ext uri="{FF2B5EF4-FFF2-40B4-BE49-F238E27FC236}">
                  <a16:creationId xmlns:a16="http://schemas.microsoft.com/office/drawing/2014/main" id="{770711CF-D0DC-B241-A8F7-5BB7C18AFD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8736" y="2365559"/>
              <a:ext cx="695909" cy="1073029"/>
              <a:chOff x="2353518" y="3678922"/>
              <a:chExt cx="913614" cy="1406213"/>
            </a:xfrm>
          </p:grpSpPr>
          <p:pic>
            <p:nvPicPr>
              <p:cNvPr id="13" name="Graphique 20" descr="Papier">
                <a:extLst>
                  <a:ext uri="{FF2B5EF4-FFF2-40B4-BE49-F238E27FC236}">
                    <a16:creationId xmlns:a16="http://schemas.microsoft.com/office/drawing/2014/main" id="{1B3D9F0B-1E9B-BF4A-BB36-C32ECF0AA1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3518" y="3678922"/>
                <a:ext cx="913614" cy="913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Rectangle 42">
                <a:extLst>
                  <a:ext uri="{FF2B5EF4-FFF2-40B4-BE49-F238E27FC236}">
                    <a16:creationId xmlns:a16="http://schemas.microsoft.com/office/drawing/2014/main" id="{7B040A03-16F1-1844-B527-F6099EA521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5899" y="4681791"/>
                <a:ext cx="797177" cy="403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9pPr>
              </a:lstStyle>
              <a:p>
                <a:pPr algn="ctr"/>
                <a:r>
                  <a:rPr lang="fr-FR" altLang="fr-FR" sz="1400" dirty="0">
                    <a:solidFill>
                      <a:srgbClr val="878889"/>
                    </a:solidFill>
                    <a:latin typeface="Calibri" panose="020F0502020204030204" pitchFamily="34" charset="0"/>
                    <a:ea typeface="Roboto Cn" pitchFamily="2" charset="0"/>
                    <a:cs typeface="Calibri" panose="020F0502020204030204" pitchFamily="34" charset="0"/>
                  </a:rPr>
                  <a:t>Paper</a:t>
                </a:r>
                <a:endParaRPr lang="fr-FR" altLang="fr-FR" sz="1400" dirty="0"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5" name="Groupe 35">
              <a:extLst>
                <a:ext uri="{FF2B5EF4-FFF2-40B4-BE49-F238E27FC236}">
                  <a16:creationId xmlns:a16="http://schemas.microsoft.com/office/drawing/2014/main" id="{51CA1DA1-37D2-4749-8931-77015A76F1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86025" y="2368733"/>
              <a:ext cx="907108" cy="1043221"/>
              <a:chOff x="3474998" y="3697502"/>
              <a:chExt cx="1188373" cy="1369061"/>
            </a:xfrm>
          </p:grpSpPr>
          <p:pic>
            <p:nvPicPr>
              <p:cNvPr id="16" name="Graphique 32" descr="Boîte">
                <a:extLst>
                  <a:ext uri="{FF2B5EF4-FFF2-40B4-BE49-F238E27FC236}">
                    <a16:creationId xmlns:a16="http://schemas.microsoft.com/office/drawing/2014/main" id="{0D0C10C5-71E8-1546-8B51-F4D6B5FF63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11448" y="3697502"/>
                <a:ext cx="915467" cy="9138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Rectangle 43">
                <a:extLst>
                  <a:ext uri="{FF2B5EF4-FFF2-40B4-BE49-F238E27FC236}">
                    <a16:creationId xmlns:a16="http://schemas.microsoft.com/office/drawing/2014/main" id="{A27825F2-C229-A644-A66A-A3449E0051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4998" y="4662655"/>
                <a:ext cx="1188373" cy="4039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9pPr>
              </a:lstStyle>
              <a:p>
                <a:pPr algn="ctr"/>
                <a:r>
                  <a:rPr lang="fr-FR" altLang="fr-FR" sz="1400" dirty="0">
                    <a:solidFill>
                      <a:srgbClr val="878889"/>
                    </a:solidFill>
                    <a:latin typeface="Calibri" panose="020F0502020204030204" pitchFamily="34" charset="0"/>
                    <a:ea typeface="Roboto Condensed" pitchFamily="2" charset="0"/>
                    <a:cs typeface="Calibri" panose="020F0502020204030204" pitchFamily="34" charset="0"/>
                  </a:rPr>
                  <a:t>Packaging</a:t>
                </a:r>
                <a:endParaRPr lang="fr-FR" altLang="fr-FR" sz="1400" dirty="0">
                  <a:latin typeface="Calibri" panose="020F0502020204030204" pitchFamily="34" charset="0"/>
                  <a:ea typeface="Roboto Condensed" pitchFamily="2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8" name="Groupe 36">
              <a:extLst>
                <a:ext uri="{FF2B5EF4-FFF2-40B4-BE49-F238E27FC236}">
                  <a16:creationId xmlns:a16="http://schemas.microsoft.com/office/drawing/2014/main" id="{56840BA0-19F8-4F4A-91DE-EBF35CCD06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34261" y="2335394"/>
              <a:ext cx="898323" cy="1054070"/>
              <a:chOff x="4731187" y="3701636"/>
              <a:chExt cx="1177787" cy="1379905"/>
            </a:xfrm>
          </p:grpSpPr>
          <p:pic>
            <p:nvPicPr>
              <p:cNvPr id="19" name="Graphique 11" descr="Flux de travail">
                <a:extLst>
                  <a:ext uri="{FF2B5EF4-FFF2-40B4-BE49-F238E27FC236}">
                    <a16:creationId xmlns:a16="http://schemas.microsoft.com/office/drawing/2014/main" id="{60E55DB5-697F-E34F-88E3-343B25B022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2219" y="3701636"/>
                <a:ext cx="915723" cy="912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ectangle 44">
                <a:extLst>
                  <a:ext uri="{FF2B5EF4-FFF2-40B4-BE49-F238E27FC236}">
                    <a16:creationId xmlns:a16="http://schemas.microsoft.com/office/drawing/2014/main" id="{CE0DB9EB-DEEA-A544-96D2-1EAFCA5DBE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1187" y="4678624"/>
                <a:ext cx="1177787" cy="4029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9pPr>
              </a:lstStyle>
              <a:p>
                <a:pPr algn="ctr"/>
                <a:r>
                  <a:rPr lang="fr-FR" altLang="fr-FR" sz="1400" dirty="0" err="1">
                    <a:solidFill>
                      <a:srgbClr val="878889"/>
                    </a:solidFill>
                    <a:latin typeface="Calibri" panose="020F0502020204030204" pitchFamily="34" charset="0"/>
                    <a:ea typeface="Roboto Condensed" pitchFamily="2" charset="0"/>
                    <a:cs typeface="Calibri" panose="020F0502020204030204" pitchFamily="34" charset="0"/>
                  </a:rPr>
                  <a:t>Processes</a:t>
                </a:r>
                <a:endParaRPr lang="fr-FR" altLang="fr-FR" sz="1400" dirty="0">
                  <a:latin typeface="Calibri" panose="020F0502020204030204" pitchFamily="34" charset="0"/>
                  <a:ea typeface="Roboto Condensed" pitchFamily="2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1" name="Groupe 45">
              <a:extLst>
                <a:ext uri="{FF2B5EF4-FFF2-40B4-BE49-F238E27FC236}">
                  <a16:creationId xmlns:a16="http://schemas.microsoft.com/office/drawing/2014/main" id="{0E25B885-4EE6-1249-817B-B9A4511135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6347" y="3664133"/>
              <a:ext cx="756874" cy="1020971"/>
              <a:chOff x="6247433" y="3699658"/>
              <a:chExt cx="993739" cy="1338073"/>
            </a:xfrm>
          </p:grpSpPr>
          <p:pic>
            <p:nvPicPr>
              <p:cNvPr id="22" name="Graphique 15" descr="Imprimante">
                <a:extLst>
                  <a:ext uri="{FF2B5EF4-FFF2-40B4-BE49-F238E27FC236}">
                    <a16:creationId xmlns:a16="http://schemas.microsoft.com/office/drawing/2014/main" id="{A96CF3EC-EEED-FA49-8ADA-55590882A8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62552" y="3699658"/>
                <a:ext cx="914963" cy="9106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Rectangle 46">
                <a:extLst>
                  <a:ext uri="{FF2B5EF4-FFF2-40B4-BE49-F238E27FC236}">
                    <a16:creationId xmlns:a16="http://schemas.microsoft.com/office/drawing/2014/main" id="{26FC60C5-3F98-5B4E-B7DF-DAD4616BC4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7433" y="4634362"/>
                <a:ext cx="993739" cy="403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9pPr>
              </a:lstStyle>
              <a:p>
                <a:pPr algn="ctr"/>
                <a:r>
                  <a:rPr lang="fr-FR" altLang="fr-FR" sz="1400" dirty="0">
                    <a:solidFill>
                      <a:srgbClr val="878889"/>
                    </a:solidFill>
                    <a:latin typeface="Calibri" panose="020F0502020204030204" pitchFamily="34" charset="0"/>
                    <a:ea typeface="Roboto Cn" pitchFamily="2" charset="0"/>
                    <a:cs typeface="Calibri" panose="020F0502020204030204" pitchFamily="34" charset="0"/>
                  </a:rPr>
                  <a:t>Printing</a:t>
                </a:r>
                <a:endParaRPr lang="fr-FR" altLang="fr-FR" sz="1400" dirty="0"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4" name="Groupe 1">
              <a:extLst>
                <a:ext uri="{FF2B5EF4-FFF2-40B4-BE49-F238E27FC236}">
                  <a16:creationId xmlns:a16="http://schemas.microsoft.com/office/drawing/2014/main" id="{9D9301B5-08E1-F542-9D4E-75D02571ED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81250" y="3699057"/>
              <a:ext cx="1034835" cy="988769"/>
              <a:chOff x="7293533" y="3697523"/>
              <a:chExt cx="1357536" cy="1295285"/>
            </a:xfrm>
          </p:grpSpPr>
          <p:pic>
            <p:nvPicPr>
              <p:cNvPr id="25" name="Graphique 48" descr="Insecte sous une loupe">
                <a:extLst>
                  <a:ext uri="{FF2B5EF4-FFF2-40B4-BE49-F238E27FC236}">
                    <a16:creationId xmlns:a16="http://schemas.microsoft.com/office/drawing/2014/main" id="{A164A482-E988-B54E-9070-C573E5F54C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34450" y="3697523"/>
                <a:ext cx="914315" cy="913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ectangle 17">
                <a:extLst>
                  <a:ext uri="{FF2B5EF4-FFF2-40B4-BE49-F238E27FC236}">
                    <a16:creationId xmlns:a16="http://schemas.microsoft.com/office/drawing/2014/main" id="{9F6F6DA0-7BF9-9B44-8970-B8E021CE2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93533" y="4589621"/>
                <a:ext cx="1357536" cy="403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9pPr>
              </a:lstStyle>
              <a:p>
                <a:pPr algn="ctr"/>
                <a:r>
                  <a:rPr lang="fr-FR" altLang="fr-FR" sz="1400" dirty="0" err="1">
                    <a:solidFill>
                      <a:srgbClr val="878889"/>
                    </a:solidFill>
                    <a:latin typeface="Calibri" panose="020F0502020204030204" pitchFamily="34" charset="0"/>
                    <a:ea typeface="Roboto Cn" pitchFamily="2" charset="0"/>
                    <a:cs typeface="Calibri" panose="020F0502020204030204" pitchFamily="34" charset="0"/>
                  </a:rPr>
                  <a:t>Biosourcing</a:t>
                </a:r>
                <a:endParaRPr lang="fr-FR" altLang="fr-FR" sz="1400" dirty="0"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7" name="Groupe 3">
              <a:extLst>
                <a:ext uri="{FF2B5EF4-FFF2-40B4-BE49-F238E27FC236}">
                  <a16:creationId xmlns:a16="http://schemas.microsoft.com/office/drawing/2014/main" id="{9935293B-B49F-6B44-9899-E5857F00DB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7649" y="3662545"/>
              <a:ext cx="1433513" cy="1017588"/>
              <a:chOff x="7080817" y="4311518"/>
              <a:chExt cx="1878756" cy="1334761"/>
            </a:xfrm>
          </p:grpSpPr>
          <p:pic>
            <p:nvPicPr>
              <p:cNvPr id="28" name="Graphique 52" descr="Plante">
                <a:extLst>
                  <a:ext uri="{FF2B5EF4-FFF2-40B4-BE49-F238E27FC236}">
                    <a16:creationId xmlns:a16="http://schemas.microsoft.com/office/drawing/2014/main" id="{890C1B3C-B1A2-974F-BCE1-CE70DFC99E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33338" y="4311518"/>
                <a:ext cx="913371" cy="913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ectangle 17">
                <a:extLst>
                  <a:ext uri="{FF2B5EF4-FFF2-40B4-BE49-F238E27FC236}">
                    <a16:creationId xmlns:a16="http://schemas.microsoft.com/office/drawing/2014/main" id="{B827B28A-B7EA-6F4E-8D4B-6491BF279A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0817" y="5242845"/>
                <a:ext cx="1878756" cy="403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9pPr>
              </a:lstStyle>
              <a:p>
                <a:pPr algn="ctr"/>
                <a:r>
                  <a:rPr lang="fr-FR" altLang="fr-FR" sz="1400" dirty="0">
                    <a:solidFill>
                      <a:srgbClr val="878889"/>
                    </a:solidFill>
                    <a:latin typeface="Calibri" panose="020F0502020204030204" pitchFamily="34" charset="0"/>
                    <a:ea typeface="Roboto Cn" pitchFamily="2" charset="0"/>
                    <a:cs typeface="Calibri" panose="020F0502020204030204" pitchFamily="34" charset="0"/>
                  </a:rPr>
                  <a:t>Biomaterials</a:t>
                </a:r>
                <a:endParaRPr lang="fr-FR" altLang="fr-FR" sz="1400" dirty="0"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0" name="Groupe 4">
              <a:extLst>
                <a:ext uri="{FF2B5EF4-FFF2-40B4-BE49-F238E27FC236}">
                  <a16:creationId xmlns:a16="http://schemas.microsoft.com/office/drawing/2014/main" id="{97203BBB-E6F5-0A46-BD82-CF727F5AFE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82420" y="3675243"/>
              <a:ext cx="1063433" cy="992125"/>
              <a:chOff x="5953432" y="4530725"/>
              <a:chExt cx="1394216" cy="1301610"/>
            </a:xfrm>
          </p:grpSpPr>
          <p:pic>
            <p:nvPicPr>
              <p:cNvPr id="31" name="Graphique 50" descr="Graines">
                <a:extLst>
                  <a:ext uri="{FF2B5EF4-FFF2-40B4-BE49-F238E27FC236}">
                    <a16:creationId xmlns:a16="http://schemas.microsoft.com/office/drawing/2014/main" id="{9C779FF2-881F-774F-8D62-3F86927B87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93836" y="4530725"/>
                <a:ext cx="913408" cy="914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Rectangle 17">
                <a:extLst>
                  <a:ext uri="{FF2B5EF4-FFF2-40B4-BE49-F238E27FC236}">
                    <a16:creationId xmlns:a16="http://schemas.microsoft.com/office/drawing/2014/main" id="{1D89EBE7-DC34-A34E-B200-28FF0F1024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3432" y="5428550"/>
                <a:ext cx="1394216" cy="403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9pPr>
              </a:lstStyle>
              <a:p>
                <a:pPr algn="ctr"/>
                <a:r>
                  <a:rPr lang="fr-FR" altLang="fr-FR" sz="1400" dirty="0" err="1">
                    <a:solidFill>
                      <a:srgbClr val="878889"/>
                    </a:solidFill>
                    <a:latin typeface="Calibri" panose="020F0502020204030204" pitchFamily="34" charset="0"/>
                    <a:ea typeface="Roboto Cn" pitchFamily="2" charset="0"/>
                    <a:cs typeface="Calibri" panose="020F0502020204030204" pitchFamily="34" charset="0"/>
                  </a:rPr>
                  <a:t>Bioproducts</a:t>
                </a:r>
                <a:endParaRPr lang="fr-FR" altLang="fr-FR" sz="1400" dirty="0"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3" name="Groupe 6">
              <a:extLst>
                <a:ext uri="{FF2B5EF4-FFF2-40B4-BE49-F238E27FC236}">
                  <a16:creationId xmlns:a16="http://schemas.microsoft.com/office/drawing/2014/main" id="{D89E4FBA-A3D9-644B-B792-D3296EEFAE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55512" y="3592695"/>
              <a:ext cx="1463675" cy="1059295"/>
              <a:chOff x="4240197" y="4484585"/>
              <a:chExt cx="1920493" cy="1390787"/>
            </a:xfrm>
          </p:grpSpPr>
          <p:pic>
            <p:nvPicPr>
              <p:cNvPr id="34" name="Graphique 54" descr="Durabilité">
                <a:extLst>
                  <a:ext uri="{FF2B5EF4-FFF2-40B4-BE49-F238E27FC236}">
                    <a16:creationId xmlns:a16="http://schemas.microsoft.com/office/drawing/2014/main" id="{375AF0AD-26E8-B84B-84A8-69688416EA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42518" y="4484585"/>
                <a:ext cx="915852" cy="9137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Rectangle 17">
                <a:extLst>
                  <a:ext uri="{FF2B5EF4-FFF2-40B4-BE49-F238E27FC236}">
                    <a16:creationId xmlns:a16="http://schemas.microsoft.com/office/drawing/2014/main" id="{60C0F5DB-5CEF-6449-A1B8-931D9F4F32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0197" y="5471280"/>
                <a:ext cx="1920493" cy="404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9pPr>
              </a:lstStyle>
              <a:p>
                <a:pPr algn="ctr"/>
                <a:r>
                  <a:rPr lang="fr-FR" altLang="fr-FR" sz="1400" dirty="0">
                    <a:solidFill>
                      <a:srgbClr val="878889"/>
                    </a:solidFill>
                    <a:latin typeface="Calibri" panose="020F0502020204030204" pitchFamily="34" charset="0"/>
                    <a:ea typeface="Roboto Cn" pitchFamily="2" charset="0"/>
                    <a:cs typeface="Calibri" panose="020F0502020204030204" pitchFamily="34" charset="0"/>
                  </a:rPr>
                  <a:t>Eco-design</a:t>
                </a:r>
                <a:endParaRPr lang="fr-FR" altLang="fr-FR" sz="1400" dirty="0"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6" name="Groupe 7">
              <a:extLst>
                <a:ext uri="{FF2B5EF4-FFF2-40B4-BE49-F238E27FC236}">
                  <a16:creationId xmlns:a16="http://schemas.microsoft.com/office/drawing/2014/main" id="{7FA984F1-DC0C-E542-AC85-8302581504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2343" y="4938893"/>
              <a:ext cx="1884362" cy="1268477"/>
              <a:chOff x="2255641" y="4562744"/>
              <a:chExt cx="2470774" cy="1663961"/>
            </a:xfrm>
          </p:grpSpPr>
          <p:pic>
            <p:nvPicPr>
              <p:cNvPr id="37" name="Graphique 24" descr="Main ouverte avec plante">
                <a:extLst>
                  <a:ext uri="{FF2B5EF4-FFF2-40B4-BE49-F238E27FC236}">
                    <a16:creationId xmlns:a16="http://schemas.microsoft.com/office/drawing/2014/main" id="{52EE544B-688A-E949-B03E-1E3985C8E3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4133" y="4562744"/>
                <a:ext cx="913790" cy="9140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Rectangle 17">
                <a:extLst>
                  <a:ext uri="{FF2B5EF4-FFF2-40B4-BE49-F238E27FC236}">
                    <a16:creationId xmlns:a16="http://schemas.microsoft.com/office/drawing/2014/main" id="{D9DEEE81-1A61-7448-8246-144A6BF908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5641" y="5540356"/>
                <a:ext cx="2470774" cy="686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9pPr>
              </a:lstStyle>
              <a:p>
                <a:pPr algn="ctr"/>
                <a:r>
                  <a:rPr lang="fr-FR" altLang="fr-FR" sz="1400" dirty="0" err="1">
                    <a:solidFill>
                      <a:srgbClr val="878889"/>
                    </a:solidFill>
                    <a:latin typeface="Calibri" panose="020F0502020204030204" pitchFamily="34" charset="0"/>
                    <a:ea typeface="Roboto Cn" pitchFamily="2" charset="0"/>
                    <a:cs typeface="Calibri" panose="020F0502020204030204" pitchFamily="34" charset="0"/>
                  </a:rPr>
                  <a:t>Environmental</a:t>
                </a:r>
                <a:r>
                  <a:rPr lang="fr-FR" altLang="fr-FR" sz="1400" dirty="0">
                    <a:solidFill>
                      <a:srgbClr val="878889"/>
                    </a:solidFill>
                    <a:latin typeface="Calibri" panose="020F0502020204030204" pitchFamily="34" charset="0"/>
                    <a:ea typeface="Roboto Cn" pitchFamily="2" charset="0"/>
                    <a:cs typeface="Calibri" panose="020F0502020204030204" pitchFamily="34" charset="0"/>
                  </a:rPr>
                  <a:t> Management</a:t>
                </a:r>
                <a:endParaRPr lang="fr-FR" altLang="fr-FR" sz="1400" dirty="0"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9" name="Groupe 17">
              <a:extLst>
                <a:ext uri="{FF2B5EF4-FFF2-40B4-BE49-F238E27FC236}">
                  <a16:creationId xmlns:a16="http://schemas.microsoft.com/office/drawing/2014/main" id="{C3A12FFA-E0A6-C845-84AD-E380041D47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22018" y="4849995"/>
              <a:ext cx="1331912" cy="1092591"/>
              <a:chOff x="6303187" y="4969741"/>
              <a:chExt cx="1747447" cy="1433101"/>
            </a:xfrm>
          </p:grpSpPr>
          <p:pic>
            <p:nvPicPr>
              <p:cNvPr id="40" name="Graphique 13" descr="Fiche">
                <a:extLst>
                  <a:ext uri="{FF2B5EF4-FFF2-40B4-BE49-F238E27FC236}">
                    <a16:creationId xmlns:a16="http://schemas.microsoft.com/office/drawing/2014/main" id="{7FBDF062-3BD3-BF4B-BF04-BA1AA761D9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12107" y="4969741"/>
                <a:ext cx="914337" cy="914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Rectangle 17">
                <a:extLst>
                  <a:ext uri="{FF2B5EF4-FFF2-40B4-BE49-F238E27FC236}">
                    <a16:creationId xmlns:a16="http://schemas.microsoft.com/office/drawing/2014/main" id="{87CA18AF-F989-D34D-B1F4-4F27C12702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3187" y="5999145"/>
                <a:ext cx="1747447" cy="4036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9pPr>
              </a:lstStyle>
              <a:p>
                <a:pPr algn="ctr"/>
                <a:r>
                  <a:rPr lang="fr-FR" altLang="fr-FR" sz="1400" dirty="0">
                    <a:solidFill>
                      <a:srgbClr val="878889"/>
                    </a:solidFill>
                    <a:latin typeface="Calibri" panose="020F0502020204030204" pitchFamily="34" charset="0"/>
                    <a:ea typeface="Roboto Cn" pitchFamily="2" charset="0"/>
                    <a:cs typeface="Calibri" panose="020F0502020204030204" pitchFamily="34" charset="0"/>
                  </a:rPr>
                  <a:t>Digital</a:t>
                </a:r>
                <a:endParaRPr lang="fr-FR" altLang="fr-FR" sz="1400" dirty="0"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2" name="Groupe 16">
              <a:extLst>
                <a:ext uri="{FF2B5EF4-FFF2-40B4-BE49-F238E27FC236}">
                  <a16:creationId xmlns:a16="http://schemas.microsoft.com/office/drawing/2014/main" id="{EAB8DD93-A140-294D-8F73-DA6CC9A7AA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87330" y="4883335"/>
              <a:ext cx="1428750" cy="1274694"/>
              <a:chOff x="4697611" y="5018838"/>
              <a:chExt cx="1873388" cy="1671386"/>
            </a:xfrm>
          </p:grpSpPr>
          <p:pic>
            <p:nvPicPr>
              <p:cNvPr id="43" name="Graphique 10" descr="Processeur">
                <a:extLst>
                  <a:ext uri="{FF2B5EF4-FFF2-40B4-BE49-F238E27FC236}">
                    <a16:creationId xmlns:a16="http://schemas.microsoft.com/office/drawing/2014/main" id="{CA088619-DC36-F84F-B021-FD83EF46E5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78448" y="5018838"/>
                <a:ext cx="911715" cy="913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" name="Rectangle 17">
                <a:extLst>
                  <a:ext uri="{FF2B5EF4-FFF2-40B4-BE49-F238E27FC236}">
                    <a16:creationId xmlns:a16="http://schemas.microsoft.com/office/drawing/2014/main" id="{C21EBF90-6406-3B4C-A2B0-C5F5F2506B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7611" y="6004175"/>
                <a:ext cx="1873388" cy="6860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9pPr>
              </a:lstStyle>
              <a:p>
                <a:pPr algn="ctr"/>
                <a:r>
                  <a:rPr lang="fr-FR" altLang="fr-FR" sz="1400" dirty="0" err="1">
                    <a:solidFill>
                      <a:srgbClr val="878889"/>
                    </a:solidFill>
                    <a:latin typeface="Calibri" panose="020F0502020204030204" pitchFamily="34" charset="0"/>
                    <a:ea typeface="Roboto Cn" pitchFamily="2" charset="0"/>
                    <a:cs typeface="Calibri" panose="020F0502020204030204" pitchFamily="34" charset="0"/>
                  </a:rPr>
                  <a:t>Printed</a:t>
                </a:r>
                <a:r>
                  <a:rPr lang="fr-FR" altLang="fr-FR" sz="1400" dirty="0">
                    <a:solidFill>
                      <a:srgbClr val="878889"/>
                    </a:solidFill>
                    <a:latin typeface="Calibri" panose="020F0502020204030204" pitchFamily="34" charset="0"/>
                    <a:ea typeface="Roboto Cn" pitchFamily="2" charset="0"/>
                    <a:cs typeface="Calibri" panose="020F0502020204030204" pitchFamily="34" charset="0"/>
                  </a:rPr>
                  <a:t> </a:t>
                </a:r>
                <a:r>
                  <a:rPr lang="fr-FR" altLang="fr-FR" sz="1400" dirty="0" err="1">
                    <a:solidFill>
                      <a:srgbClr val="878889"/>
                    </a:solidFill>
                    <a:latin typeface="Calibri" panose="020F0502020204030204" pitchFamily="34" charset="0"/>
                    <a:ea typeface="Roboto Cn" pitchFamily="2" charset="0"/>
                    <a:cs typeface="Calibri" panose="020F0502020204030204" pitchFamily="34" charset="0"/>
                  </a:rPr>
                  <a:t>electronics</a:t>
                </a:r>
                <a:endParaRPr lang="fr-FR" altLang="fr-FR" sz="1400" dirty="0"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7" name="Groupe 46">
              <a:extLst>
                <a:ext uri="{FF2B5EF4-FFF2-40B4-BE49-F238E27FC236}">
                  <a16:creationId xmlns:a16="http://schemas.microsoft.com/office/drawing/2014/main" id="{A47DDB62-6838-AE4D-929B-C97E9835F816}"/>
                </a:ext>
              </a:extLst>
            </p:cNvPr>
            <p:cNvGrpSpPr/>
            <p:nvPr/>
          </p:nvGrpSpPr>
          <p:grpSpPr>
            <a:xfrm>
              <a:off x="718384" y="4987152"/>
              <a:ext cx="1884363" cy="1025252"/>
              <a:chOff x="718384" y="4987152"/>
              <a:chExt cx="1884363" cy="1025252"/>
            </a:xfrm>
          </p:grpSpPr>
          <p:sp>
            <p:nvSpPr>
              <p:cNvPr id="45" name="Rectangle 17">
                <a:extLst>
                  <a:ext uri="{FF2B5EF4-FFF2-40B4-BE49-F238E27FC236}">
                    <a16:creationId xmlns:a16="http://schemas.microsoft.com/office/drawing/2014/main" id="{A589BC77-8850-664B-AFCA-37CC6A6DFC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8384" y="5704429"/>
                <a:ext cx="1884363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Geneva" panose="020B0503030404040204" pitchFamily="34" charset="0"/>
                  </a:defRPr>
                </a:lvl9pPr>
              </a:lstStyle>
              <a:p>
                <a:pPr algn="ctr"/>
                <a:r>
                  <a:rPr lang="fr-FR" altLang="fr-FR" sz="1400" dirty="0" err="1">
                    <a:solidFill>
                      <a:srgbClr val="878889"/>
                    </a:solidFill>
                    <a:latin typeface="Calibri" panose="020F0502020204030204" pitchFamily="34" charset="0"/>
                    <a:ea typeface="Roboto Cn" pitchFamily="2" charset="0"/>
                    <a:cs typeface="Calibri" panose="020F0502020204030204" pitchFamily="34" charset="0"/>
                  </a:rPr>
                  <a:t>Biorafinery</a:t>
                </a:r>
                <a:endParaRPr lang="fr-FR" altLang="fr-FR" sz="1400" dirty="0">
                  <a:latin typeface="Calibri" panose="020F0502020204030204" pitchFamily="34" charset="0"/>
                  <a:ea typeface="Roboto Cn" pitchFamily="2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46" name="Graphique 45" descr="Usine">
                <a:extLst>
                  <a:ext uri="{FF2B5EF4-FFF2-40B4-BE49-F238E27FC236}">
                    <a16:creationId xmlns:a16="http://schemas.microsoft.com/office/drawing/2014/main" id="{4E55875B-F761-1C49-9FAF-20405EB505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1312065" y="4987152"/>
                <a:ext cx="697000" cy="697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14335705"/>
      </p:ext>
    </p:extLst>
  </p:cSld>
  <p:clrMapOvr>
    <a:masterClrMapping/>
  </p:clrMapOvr>
</p:sld>
</file>

<file path=ppt/theme/theme1.xml><?xml version="1.0" encoding="utf-8"?>
<a:theme xmlns:a="http://schemas.openxmlformats.org/drawingml/2006/main" name="Pagora - Couver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agora - Intérieur">
  <a:themeElements>
    <a:clrScheme name="Pagora">
      <a:dk1>
        <a:srgbClr val="292D46"/>
      </a:dk1>
      <a:lt1>
        <a:srgbClr val="FFFFFF"/>
      </a:lt1>
      <a:dk2>
        <a:srgbClr val="7E7F7E"/>
      </a:dk2>
      <a:lt2>
        <a:srgbClr val="EEECE1"/>
      </a:lt2>
      <a:accent1>
        <a:srgbClr val="292D46"/>
      </a:accent1>
      <a:accent2>
        <a:srgbClr val="EB6607"/>
      </a:accent2>
      <a:accent3>
        <a:srgbClr val="9BBB59"/>
      </a:accent3>
      <a:accent4>
        <a:srgbClr val="000000"/>
      </a:accent4>
      <a:accent5>
        <a:srgbClr val="4BACC6"/>
      </a:accent5>
      <a:accent6>
        <a:srgbClr val="F79646"/>
      </a:accent6>
      <a:hlink>
        <a:srgbClr val="EB6607"/>
      </a:hlink>
      <a:folHlink>
        <a:srgbClr val="292D46"/>
      </a:folHlink>
    </a:clrScheme>
    <a:fontScheme name="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oite à outil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16400</TotalTime>
  <Words>841</Words>
  <Application>Microsoft Office PowerPoint</Application>
  <PresentationFormat>Affichage à l'écran (4:3)</PresentationFormat>
  <Paragraphs>262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24</vt:i4>
      </vt:variant>
    </vt:vector>
  </HeadingPairs>
  <TitlesOfParts>
    <vt:vector size="35" baseType="lpstr">
      <vt:lpstr>Arial</vt:lpstr>
      <vt:lpstr>Calibri</vt:lpstr>
      <vt:lpstr>Calibri Light</vt:lpstr>
      <vt:lpstr>Roboto</vt:lpstr>
      <vt:lpstr>Roboto Condensed</vt:lpstr>
      <vt:lpstr>Roboto Condensed Light</vt:lpstr>
      <vt:lpstr>Times</vt:lpstr>
      <vt:lpstr>Wingdings</vt:lpstr>
      <vt:lpstr>Pagora - Couverture</vt:lpstr>
      <vt:lpstr>Pagora - Intérieur</vt:lpstr>
      <vt:lpstr>Boite à outils</vt:lpstr>
      <vt:lpstr>Présentation PowerPoint</vt:lpstr>
      <vt:lpstr>Présentation PowerPoint</vt:lpstr>
      <vt:lpstr>An academic  and scientific body</vt:lpstr>
      <vt:lpstr>Engineering and management institute</vt:lpstr>
      <vt:lpstr>8 graduate schools of Engineering  1 graduate school of Management</vt:lpstr>
      <vt:lpstr>Grenoble INP - Pagora</vt:lpstr>
      <vt:lpstr>Présentation PowerPoint</vt:lpstr>
      <vt:lpstr>Reducing climate impact</vt:lpstr>
      <vt:lpstr>The path to a sustainable world</vt:lpstr>
      <vt:lpstr>Présentation PowerPoint</vt:lpstr>
      <vt:lpstr>Grenoble</vt:lpstr>
      <vt:lpstr>Grenoble, in figures</vt:lpstr>
      <vt:lpstr>Présentation PowerPoint</vt:lpstr>
      <vt:lpstr>An unconventional school</vt:lpstr>
      <vt:lpstr>A school on a human scale</vt:lpstr>
      <vt:lpstr>Engineering degree</vt:lpstr>
      <vt:lpstr>Master Biorefinery  &amp; Biomaterials</vt:lpstr>
      <vt:lpstr>One year Master Program Biorefinery &amp; Biomaterials</vt:lpstr>
      <vt:lpstr>Chosen options – New Master’s program at Pagora</vt:lpstr>
      <vt:lpstr>International semesters</vt:lpstr>
      <vt:lpstr>International semesters</vt:lpstr>
      <vt:lpstr>Présentation PowerPoint</vt:lpstr>
      <vt:lpstr>Grenoble INP – Pagora</vt:lpstr>
      <vt:lpstr>Présentation PowerPoint</vt:lpstr>
    </vt:vector>
  </TitlesOfParts>
  <Company>pamlemousse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SANGIORGIO Arnaud (sangiora)</dc:creator>
  <cp:lastModifiedBy>Lucile Potiron</cp:lastModifiedBy>
  <cp:revision>214</cp:revision>
  <dcterms:modified xsi:type="dcterms:W3CDTF">2022-11-24T08:07:39Z</dcterms:modified>
</cp:coreProperties>
</file>